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397" r:id="rId3"/>
    <p:sldId id="323" r:id="rId4"/>
    <p:sldId id="267" r:id="rId5"/>
    <p:sldId id="268" r:id="rId6"/>
    <p:sldId id="296" r:id="rId7"/>
    <p:sldId id="327" r:id="rId8"/>
    <p:sldId id="324" r:id="rId9"/>
    <p:sldId id="269" r:id="rId10"/>
    <p:sldId id="290" r:id="rId11"/>
    <p:sldId id="270" r:id="rId12"/>
    <p:sldId id="316" r:id="rId13"/>
    <p:sldId id="326" r:id="rId14"/>
    <p:sldId id="258" r:id="rId15"/>
    <p:sldId id="259" r:id="rId16"/>
    <p:sldId id="280" r:id="rId17"/>
    <p:sldId id="281" r:id="rId18"/>
    <p:sldId id="273" r:id="rId19"/>
    <p:sldId id="274" r:id="rId20"/>
    <p:sldId id="292" r:id="rId21"/>
    <p:sldId id="293" r:id="rId22"/>
    <p:sldId id="294" r:id="rId23"/>
    <p:sldId id="260" r:id="rId24"/>
    <p:sldId id="318" r:id="rId25"/>
    <p:sldId id="398" r:id="rId26"/>
    <p:sldId id="319" r:id="rId27"/>
    <p:sldId id="322" r:id="rId28"/>
    <p:sldId id="261" r:id="rId29"/>
    <p:sldId id="388" r:id="rId30"/>
    <p:sldId id="389" r:id="rId31"/>
    <p:sldId id="390" r:id="rId32"/>
    <p:sldId id="391" r:id="rId33"/>
    <p:sldId id="284" r:id="rId34"/>
    <p:sldId id="304" r:id="rId35"/>
    <p:sldId id="288" r:id="rId36"/>
    <p:sldId id="307" r:id="rId37"/>
    <p:sldId id="308" r:id="rId38"/>
    <p:sldId id="310" r:id="rId39"/>
    <p:sldId id="311" r:id="rId40"/>
    <p:sldId id="309" r:id="rId41"/>
    <p:sldId id="314" r:id="rId42"/>
    <p:sldId id="315" r:id="rId43"/>
    <p:sldId id="313" r:id="rId44"/>
    <p:sldId id="312" r:id="rId45"/>
    <p:sldId id="394" r:id="rId46"/>
    <p:sldId id="395" r:id="rId47"/>
    <p:sldId id="396" r:id="rId48"/>
    <p:sldId id="264" r:id="rId49"/>
    <p:sldId id="266" r:id="rId50"/>
    <p:sldId id="298" r:id="rId51"/>
    <p:sldId id="286" r:id="rId52"/>
    <p:sldId id="297" r:id="rId53"/>
    <p:sldId id="392" r:id="rId54"/>
    <p:sldId id="271" r:id="rId55"/>
    <p:sldId id="272"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6" d="100"/>
          <a:sy n="86" d="100"/>
        </p:scale>
        <p:origin x="138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en-US" sz="3200" b="1" dirty="0"/>
              <a:t>Residuals vs. multiplicity</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Sheet1!$D$6:$D$16</c:f>
              <c:numCache>
                <c:formatCode>General</c:formatCode>
                <c:ptCount val="11"/>
                <c:pt idx="0">
                  <c:v>1</c:v>
                </c:pt>
                <c:pt idx="1">
                  <c:v>2</c:v>
                </c:pt>
                <c:pt idx="2">
                  <c:v>3</c:v>
                </c:pt>
                <c:pt idx="3">
                  <c:v>5</c:v>
                </c:pt>
                <c:pt idx="4">
                  <c:v>7</c:v>
                </c:pt>
                <c:pt idx="5">
                  <c:v>9</c:v>
                </c:pt>
                <c:pt idx="6">
                  <c:v>11</c:v>
                </c:pt>
                <c:pt idx="7">
                  <c:v>13</c:v>
                </c:pt>
                <c:pt idx="8">
                  <c:v>15</c:v>
                </c:pt>
                <c:pt idx="9">
                  <c:v>17</c:v>
                </c:pt>
                <c:pt idx="10">
                  <c:v>19</c:v>
                </c:pt>
              </c:numCache>
            </c:numRef>
          </c:xVal>
          <c:yVal>
            <c:numRef>
              <c:f>Sheet1!$F$6:$F$16</c:f>
              <c:numCache>
                <c:formatCode>General</c:formatCode>
                <c:ptCount val="11"/>
                <c:pt idx="0">
                  <c:v>4.0199999999999996</c:v>
                </c:pt>
                <c:pt idx="1">
                  <c:v>3.84</c:v>
                </c:pt>
                <c:pt idx="2">
                  <c:v>3.68</c:v>
                </c:pt>
                <c:pt idx="3">
                  <c:v>3.44</c:v>
                </c:pt>
                <c:pt idx="4">
                  <c:v>3.28</c:v>
                </c:pt>
                <c:pt idx="5">
                  <c:v>3.15</c:v>
                </c:pt>
                <c:pt idx="6">
                  <c:v>3.09</c:v>
                </c:pt>
                <c:pt idx="7">
                  <c:v>3.06</c:v>
                </c:pt>
                <c:pt idx="8">
                  <c:v>2.98</c:v>
                </c:pt>
                <c:pt idx="9">
                  <c:v>2.93</c:v>
                </c:pt>
                <c:pt idx="10">
                  <c:v>2.92</c:v>
                </c:pt>
              </c:numCache>
            </c:numRef>
          </c:yVal>
          <c:smooth val="1"/>
          <c:extLst>
            <c:ext xmlns:c16="http://schemas.microsoft.com/office/drawing/2014/chart" uri="{C3380CC4-5D6E-409C-BE32-E72D297353CC}">
              <c16:uniqueId val="{00000000-57BC-4162-8035-0FB4FF60AEB0}"/>
            </c:ext>
          </c:extLst>
        </c:ser>
        <c:ser>
          <c:idx val="1"/>
          <c:order val="1"/>
          <c:spPr>
            <a:ln w="19050" cap="rnd">
              <a:solidFill>
                <a:schemeClr val="accent2"/>
              </a:solidFill>
              <a:round/>
            </a:ln>
            <a:effectLst/>
          </c:spPr>
          <c:marker>
            <c:symbol val="circle"/>
            <c:size val="5"/>
            <c:spPr>
              <a:solidFill>
                <a:schemeClr val="accent2"/>
              </a:solidFill>
              <a:ln w="9525">
                <a:solidFill>
                  <a:schemeClr val="accent2"/>
                </a:solidFill>
              </a:ln>
              <a:effectLst/>
            </c:spPr>
          </c:marker>
          <c:xVal>
            <c:numRef>
              <c:f>Sheet1!$D$6:$D$16</c:f>
              <c:numCache>
                <c:formatCode>General</c:formatCode>
                <c:ptCount val="11"/>
                <c:pt idx="0">
                  <c:v>1</c:v>
                </c:pt>
                <c:pt idx="1">
                  <c:v>2</c:v>
                </c:pt>
                <c:pt idx="2">
                  <c:v>3</c:v>
                </c:pt>
                <c:pt idx="3">
                  <c:v>5</c:v>
                </c:pt>
                <c:pt idx="4">
                  <c:v>7</c:v>
                </c:pt>
                <c:pt idx="5">
                  <c:v>9</c:v>
                </c:pt>
                <c:pt idx="6">
                  <c:v>11</c:v>
                </c:pt>
                <c:pt idx="7">
                  <c:v>13</c:v>
                </c:pt>
                <c:pt idx="8">
                  <c:v>15</c:v>
                </c:pt>
                <c:pt idx="9">
                  <c:v>17</c:v>
                </c:pt>
                <c:pt idx="10">
                  <c:v>19</c:v>
                </c:pt>
              </c:numCache>
            </c:numRef>
          </c:xVal>
          <c:yVal>
            <c:numRef>
              <c:f>Sheet1!$G$6:$G$16</c:f>
              <c:numCache>
                <c:formatCode>General</c:formatCode>
                <c:ptCount val="11"/>
                <c:pt idx="0">
                  <c:v>8.98</c:v>
                </c:pt>
                <c:pt idx="1">
                  <c:v>8.85</c:v>
                </c:pt>
                <c:pt idx="2">
                  <c:v>8.75</c:v>
                </c:pt>
                <c:pt idx="3">
                  <c:v>8.36</c:v>
                </c:pt>
                <c:pt idx="4">
                  <c:v>8.06</c:v>
                </c:pt>
                <c:pt idx="5">
                  <c:v>7.86</c:v>
                </c:pt>
                <c:pt idx="6">
                  <c:v>7.79</c:v>
                </c:pt>
                <c:pt idx="7">
                  <c:v>7.65</c:v>
                </c:pt>
                <c:pt idx="8">
                  <c:v>7.52</c:v>
                </c:pt>
                <c:pt idx="9">
                  <c:v>7.45</c:v>
                </c:pt>
                <c:pt idx="10">
                  <c:v>7.45</c:v>
                </c:pt>
              </c:numCache>
            </c:numRef>
          </c:yVal>
          <c:smooth val="1"/>
          <c:extLst>
            <c:ext xmlns:c16="http://schemas.microsoft.com/office/drawing/2014/chart" uri="{C3380CC4-5D6E-409C-BE32-E72D297353CC}">
              <c16:uniqueId val="{00000001-57BC-4162-8035-0FB4FF60AEB0}"/>
            </c:ext>
          </c:extLst>
        </c:ser>
        <c:dLbls>
          <c:showLegendKey val="0"/>
          <c:showVal val="0"/>
          <c:showCatName val="0"/>
          <c:showSerName val="0"/>
          <c:showPercent val="0"/>
          <c:showBubbleSize val="0"/>
        </c:dLbls>
        <c:axId val="2066864975"/>
        <c:axId val="1985301983"/>
      </c:scatterChart>
      <c:valAx>
        <c:axId val="206686497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301983"/>
        <c:crosses val="autoZero"/>
        <c:crossBetween val="midCat"/>
      </c:valAx>
      <c:valAx>
        <c:axId val="19853019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686497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scatterChart>
        <c:scatterStyle val="smoothMarker"/>
        <c:varyColors val="0"/>
        <c:ser>
          <c:idx val="0"/>
          <c:order val="0"/>
          <c:spPr>
            <a:ln w="19050" cap="rnd">
              <a:solidFill>
                <a:schemeClr val="accent1"/>
              </a:solidFill>
              <a:round/>
            </a:ln>
            <a:effectLst/>
          </c:spPr>
          <c:marker>
            <c:symbol val="circle"/>
            <c:size val="5"/>
            <c:spPr>
              <a:solidFill>
                <a:schemeClr val="accent1"/>
              </a:solidFill>
              <a:ln w="9525">
                <a:solidFill>
                  <a:schemeClr val="accent1"/>
                </a:solidFill>
              </a:ln>
              <a:effectLst/>
            </c:spPr>
          </c:marker>
          <c:xVal>
            <c:numRef>
              <c:f>Sheet1!$D$6:$D$16</c:f>
              <c:numCache>
                <c:formatCode>General</c:formatCode>
                <c:ptCount val="11"/>
                <c:pt idx="0">
                  <c:v>1</c:v>
                </c:pt>
                <c:pt idx="1">
                  <c:v>2</c:v>
                </c:pt>
                <c:pt idx="2">
                  <c:v>3</c:v>
                </c:pt>
                <c:pt idx="3">
                  <c:v>5</c:v>
                </c:pt>
                <c:pt idx="4">
                  <c:v>7</c:v>
                </c:pt>
                <c:pt idx="5">
                  <c:v>9</c:v>
                </c:pt>
                <c:pt idx="6">
                  <c:v>11</c:v>
                </c:pt>
                <c:pt idx="7">
                  <c:v>13</c:v>
                </c:pt>
                <c:pt idx="8">
                  <c:v>15</c:v>
                </c:pt>
                <c:pt idx="9">
                  <c:v>17</c:v>
                </c:pt>
                <c:pt idx="10">
                  <c:v>19</c:v>
                </c:pt>
              </c:numCache>
            </c:numRef>
          </c:xVal>
          <c:yVal>
            <c:numRef>
              <c:f>Sheet1!$H$6:$H$16</c:f>
              <c:numCache>
                <c:formatCode>General</c:formatCode>
                <c:ptCount val="11"/>
                <c:pt idx="0">
                  <c:v>3.0000000000000001E-3</c:v>
                </c:pt>
                <c:pt idx="1">
                  <c:v>3.0000000000000001E-3</c:v>
                </c:pt>
                <c:pt idx="2">
                  <c:v>3.0000000000000001E-3</c:v>
                </c:pt>
                <c:pt idx="3">
                  <c:v>2.5999999999999999E-3</c:v>
                </c:pt>
                <c:pt idx="4">
                  <c:v>2.3E-3</c:v>
                </c:pt>
                <c:pt idx="5">
                  <c:v>2.2000000000000001E-3</c:v>
                </c:pt>
                <c:pt idx="6">
                  <c:v>2.2000000000000001E-3</c:v>
                </c:pt>
                <c:pt idx="7">
                  <c:v>2.2000000000000001E-3</c:v>
                </c:pt>
                <c:pt idx="8">
                  <c:v>2.0999999999999999E-3</c:v>
                </c:pt>
                <c:pt idx="9">
                  <c:v>2.0999999999999999E-3</c:v>
                </c:pt>
                <c:pt idx="10">
                  <c:v>2.0999999999999999E-3</c:v>
                </c:pt>
              </c:numCache>
            </c:numRef>
          </c:yVal>
          <c:smooth val="1"/>
          <c:extLst>
            <c:ext xmlns:c16="http://schemas.microsoft.com/office/drawing/2014/chart" uri="{C3380CC4-5D6E-409C-BE32-E72D297353CC}">
              <c16:uniqueId val="{00000000-4705-402D-A304-FF8E274D4F7B}"/>
            </c:ext>
          </c:extLst>
        </c:ser>
        <c:dLbls>
          <c:showLegendKey val="0"/>
          <c:showVal val="0"/>
          <c:showCatName val="0"/>
          <c:showSerName val="0"/>
          <c:showPercent val="0"/>
          <c:showBubbleSize val="0"/>
        </c:dLbls>
        <c:axId val="2060547135"/>
        <c:axId val="1985281183"/>
      </c:scatterChart>
      <c:valAx>
        <c:axId val="2060547135"/>
        <c:scaling>
          <c:orientation val="minMax"/>
        </c:scaling>
        <c:delete val="0"/>
        <c:axPos val="b"/>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1985281183"/>
        <c:crosses val="autoZero"/>
        <c:crossBetween val="midCat"/>
      </c:valAx>
      <c:valAx>
        <c:axId val="1985281183"/>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w="9525" cap="flat" cmpd="sng" algn="ctr">
            <a:solidFill>
              <a:schemeClr val="tx1">
                <a:lumMod val="25000"/>
                <a:lumOff val="7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2060547135"/>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40">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19050"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spPr>
      <a:ln w="9525" cap="flat" cmpd="sng" algn="ctr">
        <a:solidFill>
          <a:schemeClr val="tx1">
            <a:lumMod val="25000"/>
            <a:lumOff val="75000"/>
          </a:schemeClr>
        </a:solidFill>
        <a:round/>
      </a:ln>
    </cs:spPr>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CA"/>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9A90476-42C8-4862-B4F2-D205A414C437}" type="datetimeFigureOut">
              <a:rPr lang="en-CA" smtClean="0"/>
              <a:t>2022-06-10</a:t>
            </a:fld>
            <a:endParaRPr lang="en-CA"/>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CA"/>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CA"/>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CA"/>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4ED421-6D52-408C-98E2-872A7CC91AD7}" type="slidenum">
              <a:rPr lang="en-CA" smtClean="0"/>
              <a:t>‹#›</a:t>
            </a:fld>
            <a:endParaRPr lang="en-CA"/>
          </a:p>
        </p:txBody>
      </p:sp>
    </p:spTree>
    <p:extLst>
      <p:ext uri="{BB962C8B-B14F-4D97-AF65-F5344CB8AC3E}">
        <p14:creationId xmlns:p14="http://schemas.microsoft.com/office/powerpoint/2010/main" val="125344184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6019" name="Notes Placeholder 2"/>
          <p:cNvSpPr>
            <a:spLocks noGrp="1"/>
          </p:cNvSpPr>
          <p:nvPr>
            <p:ph type="body" idx="1"/>
          </p:nvPr>
        </p:nvSpPr>
        <p:spPr>
          <a:noFill/>
        </p:spPr>
        <p:txBody>
          <a:bodyPr/>
          <a:lstStyle/>
          <a:p>
            <a:pPr eaLnBrk="1" hangingPunct="1">
              <a:spcBef>
                <a:spcPct val="0"/>
              </a:spcBef>
            </a:pPr>
            <a:endParaRPr lang="en-US" altLang="en-US"/>
          </a:p>
        </p:txBody>
      </p:sp>
      <p:sp>
        <p:nvSpPr>
          <p:cNvPr id="86020" name="Slide Number Placeholder 3"/>
          <p:cNvSpPr>
            <a:spLocks noGrp="1"/>
          </p:cNvSpPr>
          <p:nvPr>
            <p:ph type="sldNum" sz="quarter" idx="5"/>
          </p:nvPr>
        </p:nvSpPr>
        <p:spPr>
          <a:noFill/>
        </p:spPr>
        <p:txBody>
          <a:bodyPr/>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eaLnBrk="1" hangingPunct="1">
              <a:spcBef>
                <a:spcPct val="0"/>
              </a:spcBef>
            </a:pPr>
            <a:fld id="{BF57F652-1891-47D4-88A3-640B8D2C8C44}" type="slidenum">
              <a:rPr lang="en-US" altLang="en-US" sz="1300">
                <a:latin typeface="Arial" panose="020B0604020202020204" pitchFamily="34" charset="0"/>
              </a:rPr>
              <a:pPr eaLnBrk="1" hangingPunct="1">
                <a:spcBef>
                  <a:spcPct val="0"/>
                </a:spcBef>
              </a:pPr>
              <a:t>4</a:t>
            </a:fld>
            <a:endParaRPr lang="en-US" altLang="en-US" sz="1300">
              <a:latin typeface="Arial" panose="020B0604020202020204" pitchFamily="34" charset="0"/>
            </a:endParaRPr>
          </a:p>
        </p:txBody>
      </p:sp>
    </p:spTree>
    <p:extLst>
      <p:ext uri="{BB962C8B-B14F-4D97-AF65-F5344CB8AC3E}">
        <p14:creationId xmlns:p14="http://schemas.microsoft.com/office/powerpoint/2010/main" val="42872563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a:ln/>
        </p:spPr>
      </p:sp>
      <p:sp>
        <p:nvSpPr>
          <p:cNvPr id="61443" name="Notes Placeholder 2"/>
          <p:cNvSpPr>
            <a:spLocks noGrp="1"/>
          </p:cNvSpPr>
          <p:nvPr>
            <p:ph type="body" idx="1"/>
          </p:nvPr>
        </p:nvSpPr>
        <p:spPr>
          <a:noFill/>
          <a:ln/>
        </p:spPr>
        <p:txBody>
          <a:bodyPr/>
          <a:lstStyle/>
          <a:p>
            <a:r>
              <a:rPr lang="en-US" dirty="0"/>
              <a:t>This is an animation of the movement of a Kappa </a:t>
            </a:r>
            <a:r>
              <a:rPr lang="en-US" dirty="0" err="1"/>
              <a:t>goniometer</a:t>
            </a:r>
            <a:r>
              <a:rPr lang="en-US" dirty="0"/>
              <a:t>.  Thanks, Wikipedia!</a:t>
            </a:r>
          </a:p>
        </p:txBody>
      </p:sp>
      <p:sp>
        <p:nvSpPr>
          <p:cNvPr id="61444" name="Slide Number Placeholder 3"/>
          <p:cNvSpPr>
            <a:spLocks noGrp="1"/>
          </p:cNvSpPr>
          <p:nvPr>
            <p:ph type="sldNum" sz="quarter" idx="5"/>
          </p:nvPr>
        </p:nvSpPr>
        <p:spPr>
          <a:noFill/>
        </p:spPr>
        <p:txBody>
          <a:bodyPr/>
          <a:lstStyle/>
          <a:p>
            <a:pPr defTabSz="931740"/>
            <a:fld id="{BDDDC97E-727F-48BF-ADAD-2244E9F139AF}" type="slidenum">
              <a:rPr lang="en-US" smtClean="0"/>
              <a:pPr defTabSz="931740"/>
              <a:t>22</a:t>
            </a:fld>
            <a:endParaRPr lang="en-US" dirty="0"/>
          </a:p>
        </p:txBody>
      </p:sp>
    </p:spTree>
    <p:extLst>
      <p:ext uri="{BB962C8B-B14F-4D97-AF65-F5344CB8AC3E}">
        <p14:creationId xmlns:p14="http://schemas.microsoft.com/office/powerpoint/2010/main" val="925869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4211" name="Notes Placeholder 2"/>
          <p:cNvSpPr>
            <a:spLocks noGrp="1"/>
          </p:cNvSpPr>
          <p:nvPr>
            <p:ph type="body" idx="1"/>
          </p:nvPr>
        </p:nvSpPr>
        <p:spPr>
          <a:noFill/>
        </p:spPr>
        <p:txBody>
          <a:bodyPr/>
          <a:lstStyle/>
          <a:p>
            <a:pPr eaLnBrk="1" hangingPunct="1">
              <a:spcBef>
                <a:spcPct val="0"/>
              </a:spcBef>
            </a:pPr>
            <a:endParaRPr lang="en-US" altLang="en-US"/>
          </a:p>
        </p:txBody>
      </p:sp>
      <p:sp>
        <p:nvSpPr>
          <p:cNvPr id="94212"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62EAF5E1-5E40-4B1C-9AED-64DFF907A7DA}" type="slidenum">
              <a:rPr lang="en-US" altLang="en-US" sz="1300">
                <a:latin typeface="Arial" panose="020B0604020202020204" pitchFamily="34" charset="0"/>
              </a:rPr>
              <a:pPr algn="r" eaLnBrk="1" hangingPunct="1">
                <a:spcBef>
                  <a:spcPct val="0"/>
                </a:spcBef>
              </a:pPr>
              <a:t>54</a:t>
            </a:fld>
            <a:endParaRPr lang="en-US" altLang="en-US" sz="1300">
              <a:latin typeface="Arial" panose="020B0604020202020204" pitchFamily="34" charset="0"/>
            </a:endParaRPr>
          </a:p>
        </p:txBody>
      </p:sp>
    </p:spTree>
    <p:extLst>
      <p:ext uri="{BB962C8B-B14F-4D97-AF65-F5344CB8AC3E}">
        <p14:creationId xmlns:p14="http://schemas.microsoft.com/office/powerpoint/2010/main" val="41508189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5235" name="Notes Placeholder 2"/>
          <p:cNvSpPr>
            <a:spLocks noGrp="1"/>
          </p:cNvSpPr>
          <p:nvPr>
            <p:ph type="body" idx="1"/>
          </p:nvPr>
        </p:nvSpPr>
        <p:spPr>
          <a:noFill/>
        </p:spPr>
        <p:txBody>
          <a:bodyPr/>
          <a:lstStyle/>
          <a:p>
            <a:pPr eaLnBrk="1" hangingPunct="1">
              <a:spcBef>
                <a:spcPct val="0"/>
              </a:spcBef>
            </a:pPr>
            <a:endParaRPr lang="en-US" altLang="en-US"/>
          </a:p>
        </p:txBody>
      </p:sp>
      <p:sp>
        <p:nvSpPr>
          <p:cNvPr id="95236"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3EF8414D-EB26-44B1-B2EB-5A3FD691FD34}" type="slidenum">
              <a:rPr lang="en-US" altLang="en-US" sz="1300">
                <a:latin typeface="Arial" panose="020B0604020202020204" pitchFamily="34" charset="0"/>
              </a:rPr>
              <a:pPr algn="r" eaLnBrk="1" hangingPunct="1">
                <a:spcBef>
                  <a:spcPct val="0"/>
                </a:spcBef>
              </a:pPr>
              <a:t>55</a:t>
            </a:fld>
            <a:endParaRPr lang="en-US" altLang="en-US" sz="1300">
              <a:latin typeface="Arial" panose="020B0604020202020204" pitchFamily="34" charset="0"/>
            </a:endParaRPr>
          </a:p>
        </p:txBody>
      </p:sp>
    </p:spTree>
    <p:extLst>
      <p:ext uri="{BB962C8B-B14F-4D97-AF65-F5344CB8AC3E}">
        <p14:creationId xmlns:p14="http://schemas.microsoft.com/office/powerpoint/2010/main" val="28175207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7043" name="Notes Placeholder 2"/>
          <p:cNvSpPr>
            <a:spLocks noGrp="1"/>
          </p:cNvSpPr>
          <p:nvPr>
            <p:ph type="body" idx="1"/>
          </p:nvPr>
        </p:nvSpPr>
        <p:spPr>
          <a:noFill/>
        </p:spPr>
        <p:txBody>
          <a:bodyPr/>
          <a:lstStyle/>
          <a:p>
            <a:pPr eaLnBrk="1" hangingPunct="1">
              <a:spcBef>
                <a:spcPct val="0"/>
              </a:spcBef>
            </a:pPr>
            <a:endParaRPr lang="en-US" altLang="en-US"/>
          </a:p>
        </p:txBody>
      </p:sp>
      <p:sp>
        <p:nvSpPr>
          <p:cNvPr id="87044"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EA377086-3A44-4AD8-A066-ED662C7C99E3}" type="slidenum">
              <a:rPr lang="en-US" altLang="en-US" sz="1300">
                <a:latin typeface="Arial" panose="020B0604020202020204" pitchFamily="34" charset="0"/>
              </a:rPr>
              <a:pPr algn="r" eaLnBrk="1" hangingPunct="1">
                <a:spcBef>
                  <a:spcPct val="0"/>
                </a:spcBef>
              </a:pPr>
              <a:t>5</a:t>
            </a:fld>
            <a:endParaRPr lang="en-US" altLang="en-US" sz="1300">
              <a:latin typeface="Arial" panose="020B0604020202020204" pitchFamily="34" charset="0"/>
            </a:endParaRPr>
          </a:p>
        </p:txBody>
      </p:sp>
    </p:spTree>
    <p:extLst>
      <p:ext uri="{BB962C8B-B14F-4D97-AF65-F5344CB8AC3E}">
        <p14:creationId xmlns:p14="http://schemas.microsoft.com/office/powerpoint/2010/main" val="2767481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2163" name="Notes Placeholder 2"/>
          <p:cNvSpPr>
            <a:spLocks noGrp="1"/>
          </p:cNvSpPr>
          <p:nvPr>
            <p:ph type="body" idx="1"/>
          </p:nvPr>
        </p:nvSpPr>
        <p:spPr>
          <a:noFill/>
        </p:spPr>
        <p:txBody>
          <a:bodyPr/>
          <a:lstStyle/>
          <a:p>
            <a:pPr eaLnBrk="1" hangingPunct="1">
              <a:spcBef>
                <a:spcPct val="0"/>
              </a:spcBef>
            </a:pPr>
            <a:endParaRPr lang="en-US" altLang="en-US"/>
          </a:p>
        </p:txBody>
      </p:sp>
      <p:sp>
        <p:nvSpPr>
          <p:cNvPr id="92164"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093B06FC-CD96-4EEB-9FCC-E347A5A4E482}" type="slidenum">
              <a:rPr lang="en-US" altLang="en-US" sz="1300">
                <a:latin typeface="Arial" panose="020B0604020202020204" pitchFamily="34" charset="0"/>
              </a:rPr>
              <a:pPr algn="r" eaLnBrk="1" hangingPunct="1">
                <a:spcBef>
                  <a:spcPct val="0"/>
                </a:spcBef>
              </a:pPr>
              <a:t>9</a:t>
            </a:fld>
            <a:endParaRPr lang="en-US" altLang="en-US" sz="1300">
              <a:latin typeface="Arial" panose="020B0604020202020204" pitchFamily="34" charset="0"/>
            </a:endParaRPr>
          </a:p>
        </p:txBody>
      </p:sp>
    </p:spTree>
    <p:extLst>
      <p:ext uri="{BB962C8B-B14F-4D97-AF65-F5344CB8AC3E}">
        <p14:creationId xmlns:p14="http://schemas.microsoft.com/office/powerpoint/2010/main" val="16275742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Slide Image Placeholder 1"/>
          <p:cNvSpPr>
            <a:spLocks noGrp="1" noRot="1" noChangeAspect="1" noTextEdit="1"/>
          </p:cNvSpPr>
          <p:nvPr>
            <p:ph type="sldImg"/>
          </p:nvPr>
        </p:nvSpPr>
        <p:spPr>
          <a:ln/>
        </p:spPr>
      </p:sp>
      <p:sp>
        <p:nvSpPr>
          <p:cNvPr id="50179" name="Notes Placeholder 2"/>
          <p:cNvSpPr>
            <a:spLocks noGrp="1"/>
          </p:cNvSpPr>
          <p:nvPr>
            <p:ph type="body" idx="1"/>
          </p:nvPr>
        </p:nvSpPr>
        <p:spPr>
          <a:noFill/>
          <a:ln/>
        </p:spPr>
        <p:txBody>
          <a:bodyPr/>
          <a:lstStyle/>
          <a:p>
            <a:r>
              <a:rPr lang="en-US" dirty="0"/>
              <a:t>Graphically, this is what the x-ray spectrum looks like for a given element.  You can see the large hump of Bremsstrahlung radiation, and the spikes for given electronic transitions.</a:t>
            </a:r>
          </a:p>
          <a:p>
            <a:endParaRPr lang="en-US" dirty="0"/>
          </a:p>
          <a:p>
            <a:r>
              <a:rPr lang="en-US" dirty="0"/>
              <a:t>In crystallography, for laboratory sources, we deal mostly with Copper and Molybdenum radiation.</a:t>
            </a:r>
          </a:p>
          <a:p>
            <a:r>
              <a:rPr lang="en-US" dirty="0"/>
              <a:t>  You can see that there are two distinct peaks, and one of them is split into a doublet.  The doublet is the K</a:t>
            </a:r>
            <a:r>
              <a:rPr lang="el-GR" dirty="0"/>
              <a:t>α</a:t>
            </a:r>
            <a:r>
              <a:rPr lang="en-US" dirty="0"/>
              <a:t> transition and it is split because there are two closely spaced energy levels in the L shell.  </a:t>
            </a:r>
          </a:p>
          <a:p>
            <a:endParaRPr lang="en-US" dirty="0"/>
          </a:p>
          <a:p>
            <a:endParaRPr lang="en-US" dirty="0"/>
          </a:p>
          <a:p>
            <a:r>
              <a:rPr lang="en-US" dirty="0"/>
              <a:t>Looking at the x-ray wavelengths produced for each transition, you can see why these would be useful to study molecular structures.  (Hint:  they’re on the order of interatomic distances!).</a:t>
            </a:r>
          </a:p>
          <a:p>
            <a:endParaRPr lang="en-US" dirty="0"/>
          </a:p>
          <a:p>
            <a:endParaRPr lang="en-US" dirty="0"/>
          </a:p>
          <a:p>
            <a:endParaRPr lang="en-US" dirty="0"/>
          </a:p>
        </p:txBody>
      </p:sp>
      <p:sp>
        <p:nvSpPr>
          <p:cNvPr id="50180" name="Slide Number Placeholder 3"/>
          <p:cNvSpPr>
            <a:spLocks noGrp="1"/>
          </p:cNvSpPr>
          <p:nvPr>
            <p:ph type="sldNum" sz="quarter" idx="5"/>
          </p:nvPr>
        </p:nvSpPr>
        <p:spPr>
          <a:noFill/>
        </p:spPr>
        <p:txBody>
          <a:bodyPr/>
          <a:lstStyle/>
          <a:p>
            <a:pPr defTabSz="931740"/>
            <a:fld id="{1056FD8E-DD4B-4B3E-AD8F-89CDB01009BE}" type="slidenum">
              <a:rPr lang="en-US" smtClean="0"/>
              <a:pPr defTabSz="931740"/>
              <a:t>10</a:t>
            </a:fld>
            <a:endParaRPr lang="en-US" dirty="0"/>
          </a:p>
        </p:txBody>
      </p:sp>
    </p:spTree>
    <p:extLst>
      <p:ext uri="{BB962C8B-B14F-4D97-AF65-F5344CB8AC3E}">
        <p14:creationId xmlns:p14="http://schemas.microsoft.com/office/powerpoint/2010/main" val="18944556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a:noFill/>
        </p:spPr>
        <p:txBody>
          <a:bodyPr/>
          <a:lstStyle/>
          <a:p>
            <a:pPr eaLnBrk="1" hangingPunct="1">
              <a:spcBef>
                <a:spcPct val="0"/>
              </a:spcBef>
            </a:pPr>
            <a:endParaRPr lang="en-US" altLang="en-US"/>
          </a:p>
        </p:txBody>
      </p:sp>
      <p:sp>
        <p:nvSpPr>
          <p:cNvPr id="93188"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D7E0F8C-BCF1-45BF-8E94-E62E8785C1A8}" type="slidenum">
              <a:rPr lang="en-US" altLang="en-US" sz="1300">
                <a:latin typeface="Arial" panose="020B0604020202020204" pitchFamily="34" charset="0"/>
              </a:rPr>
              <a:pPr algn="r" eaLnBrk="1" hangingPunct="1">
                <a:spcBef>
                  <a:spcPct val="0"/>
                </a:spcBef>
              </a:pPr>
              <a:t>11</a:t>
            </a:fld>
            <a:endParaRPr lang="en-US" altLang="en-US" sz="1300">
              <a:latin typeface="Arial" panose="020B0604020202020204" pitchFamily="34" charset="0"/>
            </a:endParaRPr>
          </a:p>
        </p:txBody>
      </p:sp>
    </p:spTree>
    <p:extLst>
      <p:ext uri="{BB962C8B-B14F-4D97-AF65-F5344CB8AC3E}">
        <p14:creationId xmlns:p14="http://schemas.microsoft.com/office/powerpoint/2010/main" val="134169892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3187" name="Notes Placeholder 2"/>
          <p:cNvSpPr>
            <a:spLocks noGrp="1"/>
          </p:cNvSpPr>
          <p:nvPr>
            <p:ph type="body" idx="1"/>
          </p:nvPr>
        </p:nvSpPr>
        <p:spPr>
          <a:noFill/>
        </p:spPr>
        <p:txBody>
          <a:bodyPr/>
          <a:lstStyle/>
          <a:p>
            <a:pPr eaLnBrk="1" hangingPunct="1">
              <a:spcBef>
                <a:spcPct val="0"/>
              </a:spcBef>
            </a:pPr>
            <a:endParaRPr lang="en-US" altLang="en-US"/>
          </a:p>
        </p:txBody>
      </p:sp>
      <p:sp>
        <p:nvSpPr>
          <p:cNvPr id="93188"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CD7E0F8C-BCF1-45BF-8E94-E62E8785C1A8}" type="slidenum">
              <a:rPr lang="en-US" altLang="en-US" sz="1300">
                <a:latin typeface="Arial" panose="020B0604020202020204" pitchFamily="34" charset="0"/>
              </a:rPr>
              <a:pPr algn="r" eaLnBrk="1" hangingPunct="1">
                <a:spcBef>
                  <a:spcPct val="0"/>
                </a:spcBef>
              </a:pPr>
              <a:t>12</a:t>
            </a:fld>
            <a:endParaRPr lang="en-US" altLang="en-US" sz="1300">
              <a:latin typeface="Arial" panose="020B0604020202020204" pitchFamily="34" charset="0"/>
            </a:endParaRPr>
          </a:p>
        </p:txBody>
      </p:sp>
    </p:spTree>
    <p:extLst>
      <p:ext uri="{BB962C8B-B14F-4D97-AF65-F5344CB8AC3E}">
        <p14:creationId xmlns:p14="http://schemas.microsoft.com/office/powerpoint/2010/main" val="8100764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6259" name="Notes Placeholder 2"/>
          <p:cNvSpPr>
            <a:spLocks noGrp="1"/>
          </p:cNvSpPr>
          <p:nvPr>
            <p:ph type="body" idx="1"/>
          </p:nvPr>
        </p:nvSpPr>
        <p:spPr>
          <a:noFill/>
        </p:spPr>
        <p:txBody>
          <a:bodyPr/>
          <a:lstStyle/>
          <a:p>
            <a:pPr eaLnBrk="1" hangingPunct="1">
              <a:spcBef>
                <a:spcPct val="0"/>
              </a:spcBef>
            </a:pPr>
            <a:endParaRPr lang="en-US" altLang="en-US"/>
          </a:p>
        </p:txBody>
      </p:sp>
      <p:sp>
        <p:nvSpPr>
          <p:cNvPr id="96260"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6E027FCD-C9B1-45B5-B690-3BDE6FAED6EE}" type="slidenum">
              <a:rPr lang="en-US" altLang="en-US" sz="1300">
                <a:latin typeface="Arial" panose="020B0604020202020204" pitchFamily="34" charset="0"/>
              </a:rPr>
              <a:pPr algn="r" eaLnBrk="1" hangingPunct="1">
                <a:spcBef>
                  <a:spcPct val="0"/>
                </a:spcBef>
              </a:pPr>
              <a:t>18</a:t>
            </a:fld>
            <a:endParaRPr lang="en-US" altLang="en-US" sz="1300">
              <a:latin typeface="Arial" panose="020B0604020202020204" pitchFamily="34" charset="0"/>
            </a:endParaRPr>
          </a:p>
        </p:txBody>
      </p:sp>
    </p:spTree>
    <p:extLst>
      <p:ext uri="{BB962C8B-B14F-4D97-AF65-F5344CB8AC3E}">
        <p14:creationId xmlns:p14="http://schemas.microsoft.com/office/powerpoint/2010/main" val="307122327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bwMode="auto">
          <a:xfrm>
            <a:off x="992188" y="768350"/>
            <a:ext cx="5114925" cy="3836988"/>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7283" name="Notes Placeholder 2"/>
          <p:cNvSpPr>
            <a:spLocks noGrp="1"/>
          </p:cNvSpPr>
          <p:nvPr>
            <p:ph type="body" idx="1"/>
          </p:nvPr>
        </p:nvSpPr>
        <p:spPr>
          <a:noFill/>
        </p:spPr>
        <p:txBody>
          <a:bodyPr/>
          <a:lstStyle/>
          <a:p>
            <a:pPr eaLnBrk="1" hangingPunct="1">
              <a:spcBef>
                <a:spcPct val="0"/>
              </a:spcBef>
            </a:pPr>
            <a:endParaRPr lang="en-US" altLang="en-US"/>
          </a:p>
        </p:txBody>
      </p:sp>
      <p:sp>
        <p:nvSpPr>
          <p:cNvPr id="97284" name="Slide Number Placeholder 3"/>
          <p:cNvSpPr txBox="1">
            <a:spLocks noGrp="1"/>
          </p:cNvSpPr>
          <p:nvPr/>
        </p:nvSpPr>
        <p:spPr bwMode="auto">
          <a:xfrm>
            <a:off x="4021138" y="9721850"/>
            <a:ext cx="3076575"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048" tIns="49524" rIns="99048" bIns="49524" anchor="b"/>
          <a:lstStyle>
            <a:lvl1pPr defTabSz="990600" eaLnBrk="0" hangingPunct="0">
              <a:spcBef>
                <a:spcPct val="30000"/>
              </a:spcBef>
              <a:defRPr sz="1200">
                <a:solidFill>
                  <a:schemeClr val="tx1"/>
                </a:solidFill>
                <a:latin typeface="Calibri" panose="020F0502020204030204" pitchFamily="34" charset="0"/>
              </a:defRPr>
            </a:lvl1pPr>
            <a:lvl2pPr marL="804863" indent="-309563" defTabSz="990600" eaLnBrk="0" hangingPunct="0">
              <a:spcBef>
                <a:spcPct val="30000"/>
              </a:spcBef>
              <a:defRPr sz="1200">
                <a:solidFill>
                  <a:schemeClr val="tx1"/>
                </a:solidFill>
                <a:latin typeface="Calibri" panose="020F0502020204030204" pitchFamily="34" charset="0"/>
              </a:defRPr>
            </a:lvl2pPr>
            <a:lvl3pPr marL="1238250" indent="-247650" defTabSz="990600" eaLnBrk="0" hangingPunct="0">
              <a:spcBef>
                <a:spcPct val="30000"/>
              </a:spcBef>
              <a:defRPr sz="1200">
                <a:solidFill>
                  <a:schemeClr val="tx1"/>
                </a:solidFill>
                <a:latin typeface="Calibri" panose="020F0502020204030204" pitchFamily="34" charset="0"/>
              </a:defRPr>
            </a:lvl3pPr>
            <a:lvl4pPr marL="1733550" indent="-247650" defTabSz="990600" eaLnBrk="0" hangingPunct="0">
              <a:spcBef>
                <a:spcPct val="30000"/>
              </a:spcBef>
              <a:defRPr sz="1200">
                <a:solidFill>
                  <a:schemeClr val="tx1"/>
                </a:solidFill>
                <a:latin typeface="Calibri" panose="020F0502020204030204" pitchFamily="34" charset="0"/>
              </a:defRPr>
            </a:lvl4pPr>
            <a:lvl5pPr marL="2228850" indent="-247650" defTabSz="990600" eaLnBrk="0" hangingPunct="0">
              <a:spcBef>
                <a:spcPct val="30000"/>
              </a:spcBef>
              <a:defRPr sz="1200">
                <a:solidFill>
                  <a:schemeClr val="tx1"/>
                </a:solidFill>
                <a:latin typeface="Calibri" panose="020F0502020204030204" pitchFamily="34" charset="0"/>
              </a:defRPr>
            </a:lvl5pPr>
            <a:lvl6pPr marL="2686050" indent="-247650" defTabSz="990600" eaLnBrk="0" fontAlgn="base" hangingPunct="0">
              <a:spcBef>
                <a:spcPct val="30000"/>
              </a:spcBef>
              <a:spcAft>
                <a:spcPct val="0"/>
              </a:spcAft>
              <a:defRPr sz="1200">
                <a:solidFill>
                  <a:schemeClr val="tx1"/>
                </a:solidFill>
                <a:latin typeface="Calibri" panose="020F0502020204030204" pitchFamily="34" charset="0"/>
              </a:defRPr>
            </a:lvl6pPr>
            <a:lvl7pPr marL="3143250" indent="-247650" defTabSz="990600" eaLnBrk="0" fontAlgn="base" hangingPunct="0">
              <a:spcBef>
                <a:spcPct val="30000"/>
              </a:spcBef>
              <a:spcAft>
                <a:spcPct val="0"/>
              </a:spcAft>
              <a:defRPr sz="1200">
                <a:solidFill>
                  <a:schemeClr val="tx1"/>
                </a:solidFill>
                <a:latin typeface="Calibri" panose="020F0502020204030204" pitchFamily="34" charset="0"/>
              </a:defRPr>
            </a:lvl7pPr>
            <a:lvl8pPr marL="3600450" indent="-247650" defTabSz="990600" eaLnBrk="0" fontAlgn="base" hangingPunct="0">
              <a:spcBef>
                <a:spcPct val="30000"/>
              </a:spcBef>
              <a:spcAft>
                <a:spcPct val="0"/>
              </a:spcAft>
              <a:defRPr sz="1200">
                <a:solidFill>
                  <a:schemeClr val="tx1"/>
                </a:solidFill>
                <a:latin typeface="Calibri" panose="020F0502020204030204" pitchFamily="34" charset="0"/>
              </a:defRPr>
            </a:lvl8pPr>
            <a:lvl9pPr marL="4057650" indent="-247650" defTabSz="990600" eaLnBrk="0" fontAlgn="base" hangingPunct="0">
              <a:spcBef>
                <a:spcPct val="30000"/>
              </a:spcBef>
              <a:spcAft>
                <a:spcPct val="0"/>
              </a:spcAft>
              <a:defRPr sz="1200">
                <a:solidFill>
                  <a:schemeClr val="tx1"/>
                </a:solidFill>
                <a:latin typeface="Calibri" panose="020F0502020204030204" pitchFamily="34" charset="0"/>
              </a:defRPr>
            </a:lvl9pPr>
          </a:lstStyle>
          <a:p>
            <a:pPr algn="r" eaLnBrk="1" hangingPunct="1">
              <a:spcBef>
                <a:spcPct val="0"/>
              </a:spcBef>
            </a:pPr>
            <a:fld id="{F80555C8-E1A0-4843-B279-C882E43A869A}" type="slidenum">
              <a:rPr lang="en-US" altLang="en-US" sz="1300">
                <a:latin typeface="Arial" panose="020B0604020202020204" pitchFamily="34" charset="0"/>
              </a:rPr>
              <a:pPr algn="r" eaLnBrk="1" hangingPunct="1">
                <a:spcBef>
                  <a:spcPct val="0"/>
                </a:spcBef>
              </a:pPr>
              <a:t>19</a:t>
            </a:fld>
            <a:endParaRPr lang="en-US" altLang="en-US" sz="1300">
              <a:latin typeface="Arial" panose="020B0604020202020204" pitchFamily="34" charset="0"/>
            </a:endParaRPr>
          </a:p>
        </p:txBody>
      </p:sp>
    </p:spTree>
    <p:extLst>
      <p:ext uri="{BB962C8B-B14F-4D97-AF65-F5344CB8AC3E}">
        <p14:creationId xmlns:p14="http://schemas.microsoft.com/office/powerpoint/2010/main" val="37821006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Slide Image Placeholder 1"/>
          <p:cNvSpPr>
            <a:spLocks noGrp="1" noRot="1" noChangeAspect="1" noTextEdit="1"/>
          </p:cNvSpPr>
          <p:nvPr>
            <p:ph type="sldImg"/>
          </p:nvPr>
        </p:nvSpPr>
        <p:spPr>
          <a:ln/>
        </p:spPr>
      </p:sp>
      <p:sp>
        <p:nvSpPr>
          <p:cNvPr id="60419" name="Notes Placeholder 2"/>
          <p:cNvSpPr>
            <a:spLocks noGrp="1"/>
          </p:cNvSpPr>
          <p:nvPr>
            <p:ph type="body" idx="1"/>
          </p:nvPr>
        </p:nvSpPr>
        <p:spPr>
          <a:noFill/>
          <a:ln/>
        </p:spPr>
        <p:txBody>
          <a:bodyPr/>
          <a:lstStyle/>
          <a:p>
            <a:r>
              <a:rPr lang="en-US" dirty="0"/>
              <a:t>At Northwestern, our</a:t>
            </a:r>
            <a:r>
              <a:rPr lang="en-US" baseline="0" dirty="0"/>
              <a:t> three </a:t>
            </a:r>
            <a:r>
              <a:rPr lang="en-US" baseline="0" dirty="0" err="1"/>
              <a:t>diffractometers</a:t>
            </a:r>
            <a:r>
              <a:rPr lang="en-US" baseline="0" dirty="0"/>
              <a:t> have Kappa geometry, which is shown here. </a:t>
            </a:r>
          </a:p>
          <a:p>
            <a:endParaRPr lang="en-US" baseline="0" dirty="0"/>
          </a:p>
          <a:p>
            <a:r>
              <a:rPr lang="en-US" dirty="0"/>
              <a:t>It is called a Kappa geometry</a:t>
            </a:r>
            <a:r>
              <a:rPr lang="en-US" baseline="0" dirty="0"/>
              <a:t> </a:t>
            </a:r>
            <a:r>
              <a:rPr lang="en-US" dirty="0"/>
              <a:t>because instead of a Chi angle, we now have Kappa.  The Kappa angle is offset by 50deg. from the omega axis.  And because of this non-orthogonal axis, we are able to reach more areas of space, and put more reflections into diffracting position, than with the “Ferris wheel” chi angle.  Kappa systems are</a:t>
            </a:r>
            <a:r>
              <a:rPr lang="en-US" baseline="0" dirty="0"/>
              <a:t> a type of 4-circle instrument because they maintain four angular degrees of freedom.  An older instrument that we retired last year was a type of 3-circle instrument because the chi angle was fixed and therefore we only had three angles to adjust.</a:t>
            </a:r>
          </a:p>
          <a:p>
            <a:endParaRPr lang="en-US" baseline="0" dirty="0"/>
          </a:p>
          <a:p>
            <a:r>
              <a:rPr lang="en-US" baseline="0" dirty="0"/>
              <a:t>Our Kappa goniometers also have movable detectors which help accommodate samples with widely disparate unit cell sizes as well as the swinging kappa arm.</a:t>
            </a:r>
            <a:endParaRPr lang="en-US" dirty="0"/>
          </a:p>
          <a:p>
            <a:endParaRPr lang="en-US" dirty="0"/>
          </a:p>
          <a:p>
            <a:r>
              <a:rPr lang="en-US" sz="1200" dirty="0"/>
              <a:t>The cold stream blows a stream of nitrogen gas over the sample keeping it cold, keeping it protected from water and oxygen in the atmosphere, and keeping it from decomposing or losing solvent.  X-ray diffraction experiments will determine atomic positions.  At lower temperatures, the thermal motions of the atoms are much smaller, making it much easier to get accurate atomic positions.  Yet another reason to keep the sample cold while you are collecting data.  </a:t>
            </a:r>
          </a:p>
          <a:p>
            <a:endParaRPr lang="en-US" sz="1200" dirty="0"/>
          </a:p>
          <a:p>
            <a:r>
              <a:rPr lang="en-US" sz="1200" dirty="0"/>
              <a:t>The direct beam passes through the collimator from the source tube to the crystal.  The crystal is mounted on the end of a fiber on a goniometer head.  The goniometer head can be translated in three dimensions to ensure the crystal is in the center of the x-ray beam and not </a:t>
            </a:r>
            <a:r>
              <a:rPr lang="en-US" sz="1200" dirty="0" err="1"/>
              <a:t>precessing</a:t>
            </a:r>
            <a:r>
              <a:rPr lang="en-US" sz="1200" dirty="0"/>
              <a:t> as it rotates.  To make centering easier, a video camera is mounted on the </a:t>
            </a:r>
            <a:r>
              <a:rPr lang="en-US" sz="1200" dirty="0" err="1"/>
              <a:t>diffractometer</a:t>
            </a:r>
            <a:r>
              <a:rPr lang="en-US" sz="1200" dirty="0"/>
              <a:t> base, focused on the crystal.</a:t>
            </a:r>
          </a:p>
          <a:p>
            <a:endParaRPr lang="en-US" sz="1200" dirty="0"/>
          </a:p>
          <a:p>
            <a:r>
              <a:rPr lang="en-US" sz="1200" dirty="0"/>
              <a:t>The </a:t>
            </a:r>
            <a:r>
              <a:rPr lang="en-US" sz="1200" dirty="0" err="1"/>
              <a:t>beamstop</a:t>
            </a:r>
            <a:r>
              <a:rPr lang="en-US" sz="1200" dirty="0"/>
              <a:t> is situated behind the crystal, between the source and the detector to catch the primary beam.  Most of the x-ray radiation will pass through or around the crystal (if it is smaller than the beam).  If the direct beam is allowed to hit the detector, it will overload the electronics and wash out all the diffracted beams and you won’t see any spots.  [Think about taking a picture of a back-lit subject.  Typically the light overwhelms everything and you can’t see the details of your subject.]</a:t>
            </a:r>
          </a:p>
          <a:p>
            <a:endParaRPr lang="en-US" dirty="0"/>
          </a:p>
          <a:p>
            <a:endParaRPr lang="en-US" dirty="0"/>
          </a:p>
          <a:p>
            <a:r>
              <a:rPr lang="en-US" dirty="0"/>
              <a:t>This </a:t>
            </a:r>
            <a:r>
              <a:rPr lang="en-US" dirty="0" err="1"/>
              <a:t>diffractometer</a:t>
            </a:r>
            <a:r>
              <a:rPr lang="en-US" dirty="0"/>
              <a:t> also has a movable detector which helps accommodate different unit cell sizes as well as the swinging kappa arm.</a:t>
            </a:r>
          </a:p>
          <a:p>
            <a:endParaRPr lang="en-US" dirty="0"/>
          </a:p>
          <a:p>
            <a:endParaRPr lang="en-US" dirty="0"/>
          </a:p>
        </p:txBody>
      </p:sp>
      <p:sp>
        <p:nvSpPr>
          <p:cNvPr id="60420" name="Slide Number Placeholder 3"/>
          <p:cNvSpPr>
            <a:spLocks noGrp="1"/>
          </p:cNvSpPr>
          <p:nvPr>
            <p:ph type="sldNum" sz="quarter" idx="5"/>
          </p:nvPr>
        </p:nvSpPr>
        <p:spPr>
          <a:noFill/>
        </p:spPr>
        <p:txBody>
          <a:bodyPr/>
          <a:lstStyle/>
          <a:p>
            <a:pPr defTabSz="931740"/>
            <a:fld id="{545495E0-BCF6-4499-A54B-A4CCEB7795DE}" type="slidenum">
              <a:rPr lang="en-US" smtClean="0"/>
              <a:pPr defTabSz="931740"/>
              <a:t>21</a:t>
            </a:fld>
            <a:endParaRPr lang="en-US" dirty="0"/>
          </a:p>
        </p:txBody>
      </p:sp>
    </p:spTree>
    <p:extLst>
      <p:ext uri="{BB962C8B-B14F-4D97-AF65-F5344CB8AC3E}">
        <p14:creationId xmlns:p14="http://schemas.microsoft.com/office/powerpoint/2010/main" val="39991364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EBA603BD-7547-4C8E-8AB0-DE3173F162C3}" type="datetimeFigureOut">
              <a:rPr lang="en-CA" smtClean="0"/>
              <a:t>2022-06-10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24387014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A603BD-7547-4C8E-8AB0-DE3173F162C3}" type="datetimeFigureOut">
              <a:rPr lang="en-CA" smtClean="0"/>
              <a:t>2022-06-10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16127699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A603BD-7547-4C8E-8AB0-DE3173F162C3}" type="datetimeFigureOut">
              <a:rPr lang="en-CA" smtClean="0"/>
              <a:t>2022-06-10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37545533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a:t>Click to edit Master title style</a:t>
            </a:r>
          </a:p>
        </p:txBody>
      </p:sp>
      <p:sp>
        <p:nvSpPr>
          <p:cNvPr id="3" name="Text Placeholder 2"/>
          <p:cNvSpPr>
            <a:spLocks noGrp="1"/>
          </p:cNvSpPr>
          <p:nvPr>
            <p:ph type="body" sz="half" idx="1"/>
          </p:nvPr>
        </p:nvSpPr>
        <p:spPr>
          <a:xfrm>
            <a:off x="457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r>
              <a:rPr lang="en-US" dirty="0"/>
              <a:t>Northwestern Univ. </a:t>
            </a:r>
            <a:r>
              <a:rPr lang="en-US" dirty="0" err="1"/>
              <a:t>Chem</a:t>
            </a:r>
            <a:r>
              <a:rPr lang="en-US" dirty="0"/>
              <a:t> 435</a:t>
            </a:r>
          </a:p>
        </p:txBody>
      </p:sp>
      <p:sp>
        <p:nvSpPr>
          <p:cNvPr id="6" name="Rectangle 5"/>
          <p:cNvSpPr>
            <a:spLocks noGrp="1" noChangeArrowheads="1"/>
          </p:cNvSpPr>
          <p:nvPr>
            <p:ph type="ftr" sz="quarter" idx="11"/>
          </p:nvPr>
        </p:nvSpPr>
        <p:spPr>
          <a:ln/>
        </p:spPr>
        <p:txBody>
          <a:bodyPr/>
          <a:lstStyle>
            <a:lvl1pPr>
              <a:defRPr/>
            </a:lvl1pPr>
          </a:lstStyle>
          <a:p>
            <a:pPr>
              <a:defRPr/>
            </a:pPr>
            <a:r>
              <a:rPr lang="en-US"/>
              <a:t>Northwestern University - Chem 411</a:t>
            </a:r>
          </a:p>
        </p:txBody>
      </p:sp>
      <p:sp>
        <p:nvSpPr>
          <p:cNvPr id="7" name="Rectangle 6"/>
          <p:cNvSpPr>
            <a:spLocks noGrp="1" noChangeArrowheads="1"/>
          </p:cNvSpPr>
          <p:nvPr>
            <p:ph type="sldNum" sz="quarter" idx="12"/>
          </p:nvPr>
        </p:nvSpPr>
        <p:spPr>
          <a:ln/>
        </p:spPr>
        <p:txBody>
          <a:bodyPr/>
          <a:lstStyle>
            <a:lvl1pPr>
              <a:defRPr/>
            </a:lvl1pPr>
          </a:lstStyle>
          <a:p>
            <a:pPr>
              <a:defRPr/>
            </a:pPr>
            <a:fld id="{3191DE7A-D752-4602-9718-B8944B578424}" type="slidenum">
              <a:rPr lang="en-US"/>
              <a:pPr>
                <a:defRPr/>
              </a:pPr>
              <a:t>‹#›</a:t>
            </a:fld>
            <a:endParaRPr lang="en-US"/>
          </a:p>
        </p:txBody>
      </p:sp>
    </p:spTree>
    <p:extLst>
      <p:ext uri="{BB962C8B-B14F-4D97-AF65-F5344CB8AC3E}">
        <p14:creationId xmlns:p14="http://schemas.microsoft.com/office/powerpoint/2010/main" val="27155016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BA603BD-7547-4C8E-8AB0-DE3173F162C3}" type="datetimeFigureOut">
              <a:rPr lang="en-CA" smtClean="0"/>
              <a:t>2022-06-10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2846916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EBA603BD-7547-4C8E-8AB0-DE3173F162C3}" type="datetimeFigureOut">
              <a:rPr lang="en-CA" smtClean="0"/>
              <a:t>2022-06-10</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328230698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EBA603BD-7547-4C8E-8AB0-DE3173F162C3}" type="datetimeFigureOut">
              <a:rPr lang="en-CA" smtClean="0"/>
              <a:t>2022-06-10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399315272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EBA603BD-7547-4C8E-8AB0-DE3173F162C3}" type="datetimeFigureOut">
              <a:rPr lang="en-CA" smtClean="0"/>
              <a:t>2022-06-10</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2947873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BA603BD-7547-4C8E-8AB0-DE3173F162C3}" type="datetimeFigureOut">
              <a:rPr lang="en-CA" smtClean="0"/>
              <a:t>2022-06-10</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23314505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EBA603BD-7547-4C8E-8AB0-DE3173F162C3}" type="datetimeFigureOut">
              <a:rPr lang="en-CA" smtClean="0"/>
              <a:t>2022-06-10</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25072228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A603BD-7547-4C8E-8AB0-DE3173F162C3}" type="datetimeFigureOut">
              <a:rPr lang="en-CA" smtClean="0"/>
              <a:t>2022-06-10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3593171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EBA603BD-7547-4C8E-8AB0-DE3173F162C3}" type="datetimeFigureOut">
              <a:rPr lang="en-CA" smtClean="0"/>
              <a:t>2022-06-10</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7061E8BA-424C-412E-AB4C-FF3F6FA352C4}" type="slidenum">
              <a:rPr lang="en-CA" smtClean="0"/>
              <a:t>‹#›</a:t>
            </a:fld>
            <a:endParaRPr lang="en-CA"/>
          </a:p>
        </p:txBody>
      </p:sp>
    </p:spTree>
    <p:extLst>
      <p:ext uri="{BB962C8B-B14F-4D97-AF65-F5344CB8AC3E}">
        <p14:creationId xmlns:p14="http://schemas.microsoft.com/office/powerpoint/2010/main" val="115750278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BA603BD-7547-4C8E-8AB0-DE3173F162C3}" type="datetimeFigureOut">
              <a:rPr lang="en-CA" smtClean="0"/>
              <a:t>2022-06-10</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61E8BA-424C-412E-AB4C-FF3F6FA352C4}" type="slidenum">
              <a:rPr lang="en-CA" smtClean="0"/>
              <a:t>‹#›</a:t>
            </a:fld>
            <a:endParaRPr lang="en-CA"/>
          </a:p>
        </p:txBody>
      </p:sp>
    </p:spTree>
    <p:extLst>
      <p:ext uri="{BB962C8B-B14F-4D97-AF65-F5344CB8AC3E}">
        <p14:creationId xmlns:p14="http://schemas.microsoft.com/office/powerpoint/2010/main" val="13837036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2.xml"/><Relationship Id="rId1" Type="http://schemas.openxmlformats.org/officeDocument/2006/relationships/vmlDrawing" Target="../drawings/vmlDrawing1.vml"/><Relationship Id="rId5" Type="http://schemas.openxmlformats.org/officeDocument/2006/relationships/image" Target="../media/image5.wmf"/><Relationship Id="rId4" Type="http://schemas.openxmlformats.org/officeDocument/2006/relationships/oleObject" Target="../embeddings/oleObject1.bin"/></Relationships>
</file>

<file path=ppt/slides/_rels/slide11.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em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1.wmf"/><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13.png"/><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4.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17.png"/></Relationships>
</file>

<file path=ppt/slides/_rels/slide2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2.xml"/><Relationship Id="rId1" Type="http://schemas.openxmlformats.org/officeDocument/2006/relationships/vmlDrawing" Target="../drawings/vmlDrawing4.vml"/><Relationship Id="rId5" Type="http://schemas.openxmlformats.org/officeDocument/2006/relationships/oleObject" Target="../embeddings/oleObject5.bin"/><Relationship Id="rId4" Type="http://schemas.openxmlformats.org/officeDocument/2006/relationships/image" Target="../media/image25.wmf"/></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emf"/><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CA" dirty="0"/>
              <a:t>Basic Crystallography – </a:t>
            </a:r>
            <a:r>
              <a:rPr lang="en-CA" sz="4000" dirty="0"/>
              <a:t>Data collection and reduction</a:t>
            </a:r>
          </a:p>
        </p:txBody>
      </p:sp>
      <p:sp>
        <p:nvSpPr>
          <p:cNvPr id="5" name="Subtitle 4"/>
          <p:cNvSpPr>
            <a:spLocks noGrp="1"/>
          </p:cNvSpPr>
          <p:nvPr>
            <p:ph type="subTitle" idx="1"/>
          </p:nvPr>
        </p:nvSpPr>
        <p:spPr/>
        <p:txBody>
          <a:bodyPr>
            <a:normAutofit/>
          </a:bodyPr>
          <a:lstStyle/>
          <a:p>
            <a:endParaRPr lang="en-US" dirty="0"/>
          </a:p>
        </p:txBody>
      </p:sp>
    </p:spTree>
    <p:extLst>
      <p:ext uri="{BB962C8B-B14F-4D97-AF65-F5344CB8AC3E}">
        <p14:creationId xmlns:p14="http://schemas.microsoft.com/office/powerpoint/2010/main" val="34159970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050" name="Object 2"/>
          <p:cNvGraphicFramePr>
            <a:graphicFrameLocks noGrp="1" noChangeAspect="1"/>
          </p:cNvGraphicFramePr>
          <p:nvPr>
            <p:ph sz="half" idx="2"/>
            <p:extLst>
              <p:ext uri="{D42A27DB-BD31-4B8C-83A1-F6EECF244321}">
                <p14:modId xmlns:p14="http://schemas.microsoft.com/office/powerpoint/2010/main" val="2049180443"/>
              </p:ext>
            </p:extLst>
          </p:nvPr>
        </p:nvGraphicFramePr>
        <p:xfrm>
          <a:off x="4267200" y="2201217"/>
          <a:ext cx="4648200" cy="3660775"/>
        </p:xfrm>
        <a:graphic>
          <a:graphicData uri="http://schemas.openxmlformats.org/presentationml/2006/ole">
            <mc:AlternateContent xmlns:mc="http://schemas.openxmlformats.org/markup-compatibility/2006">
              <mc:Choice xmlns:v="urn:schemas-microsoft-com:vml" Requires="v">
                <p:oleObj spid="_x0000_s6218" name="Picture" r:id="rId4" imgW="2505600" imgH="1973520" progId="Word.Picture.8">
                  <p:embed/>
                </p:oleObj>
              </mc:Choice>
              <mc:Fallback>
                <p:oleObj name="Picture" r:id="rId4" imgW="2505600" imgH="1973520" progId="Word.Picture.8">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7200" y="2201217"/>
                        <a:ext cx="4648200" cy="366077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oleObj>
              </mc:Fallback>
            </mc:AlternateContent>
          </a:graphicData>
        </a:graphic>
      </p:graphicFrame>
      <p:sp>
        <p:nvSpPr>
          <p:cNvPr id="2051" name="Rectangle 3"/>
          <p:cNvSpPr>
            <a:spLocks noGrp="1" noChangeArrowheads="1"/>
          </p:cNvSpPr>
          <p:nvPr>
            <p:ph type="title"/>
          </p:nvPr>
        </p:nvSpPr>
        <p:spPr>
          <a:xfrm>
            <a:off x="457200" y="712524"/>
            <a:ext cx="8229600" cy="1143000"/>
          </a:xfrm>
        </p:spPr>
        <p:txBody>
          <a:bodyPr/>
          <a:lstStyle/>
          <a:p>
            <a:pPr eaLnBrk="1" hangingPunct="1"/>
            <a:r>
              <a:rPr lang="en-US" sz="2400" dirty="0">
                <a:latin typeface="Calibri" pitchFamily="34" charset="0"/>
              </a:rPr>
              <a:t>Each element has its own characteristic x-ray spectrum</a:t>
            </a:r>
          </a:p>
        </p:txBody>
      </p:sp>
      <p:sp>
        <p:nvSpPr>
          <p:cNvPr id="2052" name="Rectangle 4"/>
          <p:cNvSpPr>
            <a:spLocks noGrp="1" noChangeArrowheads="1"/>
          </p:cNvSpPr>
          <p:nvPr>
            <p:ph type="body" sz="half" idx="1"/>
          </p:nvPr>
        </p:nvSpPr>
        <p:spPr>
          <a:xfrm>
            <a:off x="457200" y="1515417"/>
            <a:ext cx="4267200" cy="5435600"/>
          </a:xfrm>
        </p:spPr>
        <p:txBody>
          <a:bodyPr>
            <a:normAutofit/>
          </a:bodyPr>
          <a:lstStyle/>
          <a:p>
            <a:pPr eaLnBrk="1" hangingPunct="1"/>
            <a:r>
              <a:rPr lang="en-US" sz="2000" dirty="0">
                <a:latin typeface="Calibri" pitchFamily="34" charset="0"/>
              </a:rPr>
              <a:t>For </a:t>
            </a:r>
            <a:r>
              <a:rPr lang="en-US" sz="2000" dirty="0">
                <a:solidFill>
                  <a:srgbClr val="0000FF"/>
                </a:solidFill>
                <a:latin typeface="Calibri" pitchFamily="34" charset="0"/>
              </a:rPr>
              <a:t>Copper</a:t>
            </a:r>
            <a:r>
              <a:rPr lang="en-US" sz="2000" dirty="0">
                <a:latin typeface="Calibri" pitchFamily="34" charset="0"/>
              </a:rPr>
              <a:t> the characteristic wavelengths (</a:t>
            </a:r>
            <a:r>
              <a:rPr lang="el-GR" sz="2000" dirty="0">
                <a:latin typeface="Calibri" pitchFamily="34" charset="0"/>
                <a:cs typeface="Times New Roman" pitchFamily="18" charset="0"/>
              </a:rPr>
              <a:t>λ</a:t>
            </a:r>
            <a:r>
              <a:rPr lang="en-US" sz="2000" dirty="0">
                <a:latin typeface="Calibri" pitchFamily="34" charset="0"/>
                <a:cs typeface="Times New Roman" pitchFamily="18" charset="0"/>
              </a:rPr>
              <a:t>) are:</a:t>
            </a:r>
          </a:p>
          <a:p>
            <a:pPr lvl="1" eaLnBrk="1" hangingPunct="1"/>
            <a:r>
              <a:rPr lang="en-US" sz="1800" dirty="0">
                <a:latin typeface="Calibri" pitchFamily="34" charset="0"/>
                <a:cs typeface="Times New Roman" pitchFamily="18" charset="0"/>
              </a:rPr>
              <a:t>Cu K</a:t>
            </a:r>
            <a:r>
              <a:rPr lang="el-GR" sz="1800" dirty="0">
                <a:latin typeface="Calibri" pitchFamily="34" charset="0"/>
                <a:cs typeface="Times New Roman" pitchFamily="18" charset="0"/>
              </a:rPr>
              <a:t>α</a:t>
            </a:r>
            <a:r>
              <a:rPr lang="en-US" sz="1800" baseline="-25000" dirty="0">
                <a:latin typeface="Calibri" pitchFamily="34" charset="0"/>
                <a:cs typeface="Times New Roman" pitchFamily="18" charset="0"/>
              </a:rPr>
              <a:t>1</a:t>
            </a:r>
            <a:r>
              <a:rPr lang="en-US" sz="1800" dirty="0">
                <a:latin typeface="Calibri" pitchFamily="34" charset="0"/>
                <a:cs typeface="Times New Roman" pitchFamily="18" charset="0"/>
              </a:rPr>
              <a:t> = 1.540Å</a:t>
            </a:r>
          </a:p>
          <a:p>
            <a:pPr lvl="1" eaLnBrk="1" hangingPunct="1"/>
            <a:r>
              <a:rPr lang="en-US" sz="1800" dirty="0">
                <a:latin typeface="Calibri" pitchFamily="34" charset="0"/>
                <a:cs typeface="Times New Roman" pitchFamily="18" charset="0"/>
              </a:rPr>
              <a:t>Cu K</a:t>
            </a:r>
            <a:r>
              <a:rPr lang="el-GR" sz="1800" dirty="0">
                <a:latin typeface="Calibri" pitchFamily="34" charset="0"/>
                <a:cs typeface="Times New Roman" pitchFamily="18" charset="0"/>
              </a:rPr>
              <a:t>α</a:t>
            </a:r>
            <a:r>
              <a:rPr lang="en-US" sz="1800" baseline="-25000" dirty="0">
                <a:latin typeface="Calibri" pitchFamily="34" charset="0"/>
                <a:cs typeface="Times New Roman" pitchFamily="18" charset="0"/>
              </a:rPr>
              <a:t>2</a:t>
            </a:r>
            <a:r>
              <a:rPr lang="en-US" sz="1800" dirty="0">
                <a:latin typeface="Calibri" pitchFamily="34" charset="0"/>
                <a:cs typeface="Times New Roman" pitchFamily="18" charset="0"/>
              </a:rPr>
              <a:t> = 1.544Å</a:t>
            </a:r>
          </a:p>
          <a:p>
            <a:pPr lvl="1" eaLnBrk="1" hangingPunct="1"/>
            <a:r>
              <a:rPr lang="en-US" sz="1800" dirty="0">
                <a:latin typeface="Calibri" pitchFamily="34" charset="0"/>
                <a:cs typeface="Times New Roman" pitchFamily="18" charset="0"/>
              </a:rPr>
              <a:t>Cu K</a:t>
            </a:r>
            <a:r>
              <a:rPr lang="en-US" sz="1800" dirty="0">
                <a:latin typeface="Calibri" pitchFamily="34" charset="0"/>
                <a:cs typeface="Times New Roman" pitchFamily="18" charset="0"/>
                <a:sym typeface="Symbol" pitchFamily="18" charset="2"/>
              </a:rPr>
              <a:t></a:t>
            </a:r>
            <a:r>
              <a:rPr lang="en-US" sz="1800" dirty="0">
                <a:latin typeface="Calibri" pitchFamily="34" charset="0"/>
                <a:cs typeface="Times New Roman" pitchFamily="18" charset="0"/>
              </a:rPr>
              <a:t>  = 1.392Å</a:t>
            </a:r>
          </a:p>
          <a:p>
            <a:pPr eaLnBrk="1" hangingPunct="1"/>
            <a:endParaRPr lang="en-US" sz="2000" dirty="0">
              <a:latin typeface="Calibri" pitchFamily="34" charset="0"/>
              <a:cs typeface="Times New Roman" pitchFamily="18" charset="0"/>
            </a:endParaRPr>
          </a:p>
          <a:p>
            <a:pPr eaLnBrk="1" hangingPunct="1"/>
            <a:r>
              <a:rPr lang="en-US" sz="2000" dirty="0">
                <a:latin typeface="Calibri" pitchFamily="34" charset="0"/>
                <a:cs typeface="Times New Roman" pitchFamily="18" charset="0"/>
              </a:rPr>
              <a:t>For </a:t>
            </a:r>
            <a:r>
              <a:rPr lang="en-US" sz="2000" dirty="0">
                <a:solidFill>
                  <a:srgbClr val="0000FF"/>
                </a:solidFill>
                <a:latin typeface="Calibri" pitchFamily="34" charset="0"/>
                <a:cs typeface="Times New Roman" pitchFamily="18" charset="0"/>
              </a:rPr>
              <a:t>Molybdenum</a:t>
            </a:r>
            <a:r>
              <a:rPr lang="en-US" sz="2000" dirty="0">
                <a:latin typeface="Calibri" pitchFamily="34" charset="0"/>
                <a:cs typeface="Times New Roman" pitchFamily="18" charset="0"/>
              </a:rPr>
              <a:t> they are:</a:t>
            </a:r>
          </a:p>
          <a:p>
            <a:pPr lvl="1" eaLnBrk="1" hangingPunct="1"/>
            <a:r>
              <a:rPr lang="en-US" sz="1800" dirty="0">
                <a:latin typeface="Calibri" pitchFamily="34" charset="0"/>
                <a:cs typeface="Times New Roman" pitchFamily="18" charset="0"/>
              </a:rPr>
              <a:t>Mo K</a:t>
            </a:r>
            <a:r>
              <a:rPr lang="el-GR" sz="1800" dirty="0">
                <a:latin typeface="Calibri" pitchFamily="34" charset="0"/>
                <a:cs typeface="Times New Roman" pitchFamily="18" charset="0"/>
              </a:rPr>
              <a:t>α</a:t>
            </a:r>
            <a:r>
              <a:rPr lang="en-US" sz="1800" baseline="-25000" dirty="0">
                <a:latin typeface="Calibri" pitchFamily="34" charset="0"/>
                <a:cs typeface="Times New Roman" pitchFamily="18" charset="0"/>
              </a:rPr>
              <a:t>1</a:t>
            </a:r>
            <a:r>
              <a:rPr lang="en-US" sz="1800" dirty="0">
                <a:latin typeface="Calibri" pitchFamily="34" charset="0"/>
                <a:cs typeface="Times New Roman" pitchFamily="18" charset="0"/>
              </a:rPr>
              <a:t> = 0.70932Å</a:t>
            </a:r>
          </a:p>
          <a:p>
            <a:pPr lvl="1" eaLnBrk="1" hangingPunct="1"/>
            <a:r>
              <a:rPr lang="en-US" sz="1800" dirty="0">
                <a:latin typeface="Calibri" pitchFamily="34" charset="0"/>
                <a:cs typeface="Times New Roman" pitchFamily="18" charset="0"/>
              </a:rPr>
              <a:t>Mo K</a:t>
            </a:r>
            <a:r>
              <a:rPr lang="el-GR" sz="1800" dirty="0">
                <a:latin typeface="Calibri" pitchFamily="34" charset="0"/>
                <a:cs typeface="Times New Roman" pitchFamily="18" charset="0"/>
              </a:rPr>
              <a:t>α</a:t>
            </a:r>
            <a:r>
              <a:rPr lang="en-US" sz="1800" baseline="-25000" dirty="0">
                <a:latin typeface="Calibri" pitchFamily="34" charset="0"/>
                <a:cs typeface="Times New Roman" pitchFamily="18" charset="0"/>
              </a:rPr>
              <a:t>2</a:t>
            </a:r>
            <a:r>
              <a:rPr lang="en-US" sz="1800" dirty="0">
                <a:latin typeface="Calibri" pitchFamily="34" charset="0"/>
                <a:cs typeface="Times New Roman" pitchFamily="18" charset="0"/>
              </a:rPr>
              <a:t> = 0.71354Å</a:t>
            </a:r>
          </a:p>
          <a:p>
            <a:pPr lvl="1" eaLnBrk="1" hangingPunct="1"/>
            <a:r>
              <a:rPr lang="en-US" sz="1800" dirty="0">
                <a:latin typeface="Calibri" pitchFamily="34" charset="0"/>
                <a:cs typeface="Times New Roman" pitchFamily="18" charset="0"/>
              </a:rPr>
              <a:t>Mo K</a:t>
            </a:r>
            <a:r>
              <a:rPr lang="en-US" sz="1800" dirty="0">
                <a:latin typeface="Calibri" pitchFamily="34" charset="0"/>
                <a:cs typeface="Times New Roman" pitchFamily="18" charset="0"/>
                <a:sym typeface="Symbol" pitchFamily="18" charset="2"/>
              </a:rPr>
              <a:t></a:t>
            </a:r>
            <a:r>
              <a:rPr lang="en-US" sz="1800" dirty="0">
                <a:latin typeface="Calibri" pitchFamily="34" charset="0"/>
                <a:cs typeface="Times New Roman" pitchFamily="18" charset="0"/>
              </a:rPr>
              <a:t>  = 0.63225Å</a:t>
            </a:r>
          </a:p>
          <a:p>
            <a:pPr lvl="1" eaLnBrk="1" hangingPunct="1"/>
            <a:endParaRPr lang="en-US" sz="1800" dirty="0">
              <a:latin typeface="Calibri" pitchFamily="34" charset="0"/>
              <a:cs typeface="Times New Roman" pitchFamily="18" charset="0"/>
            </a:endParaRPr>
          </a:p>
          <a:p>
            <a:pPr eaLnBrk="1" hangingPunct="1"/>
            <a:r>
              <a:rPr lang="en-US" sz="2000" dirty="0">
                <a:latin typeface="Calibri" pitchFamily="34" charset="0"/>
                <a:cs typeface="Times New Roman" pitchFamily="18" charset="0"/>
              </a:rPr>
              <a:t>We use </a:t>
            </a:r>
            <a:r>
              <a:rPr lang="en-US" sz="2000" dirty="0" err="1">
                <a:solidFill>
                  <a:srgbClr val="0000FF"/>
                </a:solidFill>
                <a:latin typeface="Calibri" pitchFamily="34" charset="0"/>
                <a:cs typeface="Times New Roman" pitchFamily="18" charset="0"/>
              </a:rPr>
              <a:t>MoK</a:t>
            </a:r>
            <a:r>
              <a:rPr lang="el-GR" sz="2000" dirty="0">
                <a:solidFill>
                  <a:srgbClr val="0000FF"/>
                </a:solidFill>
                <a:latin typeface="Calibri" pitchFamily="34" charset="0"/>
                <a:cs typeface="Times New Roman" pitchFamily="18" charset="0"/>
              </a:rPr>
              <a:t>α</a:t>
            </a:r>
            <a:r>
              <a:rPr lang="en-US" sz="2000" dirty="0">
                <a:latin typeface="Calibri" pitchFamily="34" charset="0"/>
                <a:cs typeface="Times New Roman" pitchFamily="18" charset="0"/>
              </a:rPr>
              <a:t> (avg.) radiation</a:t>
            </a:r>
          </a:p>
          <a:p>
            <a:pPr lvl="1" eaLnBrk="1" hangingPunct="1"/>
            <a:r>
              <a:rPr lang="en-US" sz="1800" dirty="0">
                <a:latin typeface="Calibri" pitchFamily="34" charset="0"/>
              </a:rPr>
              <a:t>(</a:t>
            </a:r>
            <a:r>
              <a:rPr lang="el-GR" sz="1800" dirty="0">
                <a:latin typeface="Calibri" pitchFamily="34" charset="0"/>
                <a:cs typeface="Times New Roman" pitchFamily="18" charset="0"/>
              </a:rPr>
              <a:t>λ</a:t>
            </a:r>
            <a:r>
              <a:rPr lang="en-US" sz="1800" dirty="0">
                <a:latin typeface="Calibri" pitchFamily="34" charset="0"/>
                <a:cs typeface="Times New Roman" pitchFamily="18" charset="0"/>
              </a:rPr>
              <a:t>) = 0.71073Å</a:t>
            </a:r>
          </a:p>
          <a:p>
            <a:pPr eaLnBrk="1" hangingPunct="1"/>
            <a:r>
              <a:rPr lang="en-US" sz="2000" dirty="0">
                <a:latin typeface="Calibri" pitchFamily="34" charset="0"/>
                <a:cs typeface="Times New Roman" pitchFamily="18" charset="0"/>
              </a:rPr>
              <a:t>Or </a:t>
            </a:r>
            <a:r>
              <a:rPr lang="en-US" sz="2000" dirty="0" err="1">
                <a:solidFill>
                  <a:srgbClr val="0000FF"/>
                </a:solidFill>
                <a:latin typeface="Calibri" pitchFamily="34" charset="0"/>
                <a:cs typeface="Times New Roman" pitchFamily="18" charset="0"/>
              </a:rPr>
              <a:t>CuK</a:t>
            </a:r>
            <a:r>
              <a:rPr lang="el-GR" sz="2000" dirty="0">
                <a:solidFill>
                  <a:srgbClr val="0000FF"/>
                </a:solidFill>
                <a:latin typeface="Calibri" pitchFamily="34" charset="0"/>
                <a:cs typeface="Times New Roman" pitchFamily="18" charset="0"/>
              </a:rPr>
              <a:t>α</a:t>
            </a:r>
            <a:r>
              <a:rPr lang="en-US" sz="2000" dirty="0">
                <a:latin typeface="Calibri" pitchFamily="34" charset="0"/>
                <a:cs typeface="Times New Roman" pitchFamily="18" charset="0"/>
              </a:rPr>
              <a:t> (avg.)</a:t>
            </a:r>
          </a:p>
          <a:p>
            <a:pPr lvl="1" eaLnBrk="1" hangingPunct="1"/>
            <a:r>
              <a:rPr lang="en-US" sz="1800" dirty="0">
                <a:latin typeface="Calibri" pitchFamily="34" charset="0"/>
                <a:cs typeface="Times New Roman" pitchFamily="18" charset="0"/>
              </a:rPr>
              <a:t>(</a:t>
            </a:r>
            <a:r>
              <a:rPr lang="el-GR" sz="1800" dirty="0">
                <a:latin typeface="Calibri" pitchFamily="34" charset="0"/>
                <a:cs typeface="Times New Roman" pitchFamily="18" charset="0"/>
              </a:rPr>
              <a:t>λ</a:t>
            </a:r>
            <a:r>
              <a:rPr lang="en-US" sz="1800" dirty="0">
                <a:latin typeface="Calibri" pitchFamily="34" charset="0"/>
                <a:cs typeface="Times New Roman" pitchFamily="18" charset="0"/>
              </a:rPr>
              <a:t>) = 1.54178Å</a:t>
            </a:r>
          </a:p>
        </p:txBody>
      </p:sp>
      <p:sp>
        <p:nvSpPr>
          <p:cNvPr id="6"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dirty="0"/>
          </a:p>
        </p:txBody>
      </p:sp>
      <p:sp>
        <p:nvSpPr>
          <p:cNvPr id="2" name="TextBox 1"/>
          <p:cNvSpPr txBox="1"/>
          <p:nvPr/>
        </p:nvSpPr>
        <p:spPr>
          <a:xfrm>
            <a:off x="7946264" y="6478072"/>
            <a:ext cx="1203406" cy="369332"/>
          </a:xfrm>
          <a:prstGeom prst="rect">
            <a:avLst/>
          </a:prstGeom>
          <a:noFill/>
        </p:spPr>
        <p:txBody>
          <a:bodyPr wrap="none" rtlCol="0">
            <a:spAutoFit/>
          </a:bodyPr>
          <a:lstStyle/>
          <a:p>
            <a:r>
              <a:rPr lang="en-CA" dirty="0"/>
              <a:t>A. </a:t>
            </a:r>
            <a:r>
              <a:rPr lang="en-CA" dirty="0" err="1"/>
              <a:t>Sarjeant</a:t>
            </a:r>
            <a:endParaRPr lang="en-CA" dirty="0"/>
          </a:p>
        </p:txBody>
      </p:sp>
    </p:spTree>
    <p:extLst>
      <p:ext uri="{BB962C8B-B14F-4D97-AF65-F5344CB8AC3E}">
        <p14:creationId xmlns:p14="http://schemas.microsoft.com/office/powerpoint/2010/main" val="3116209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2">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2">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05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052">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052">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052">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52">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52">
                                            <p:txEl>
                                              <p:pRg st="8" end="8"/>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05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2">
                                            <p:txEl>
                                              <p:pRg st="11" end="1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2">
                                            <p:txEl>
                                              <p:pRg st="12" end="1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052">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a:p>
        </p:txBody>
      </p:sp>
      <p:pic>
        <p:nvPicPr>
          <p:cNvPr id="11267" name="Picture 9" descr="Phillips_sealed_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113" y="1066800"/>
            <a:ext cx="3519487"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10"/>
          <p:cNvSpPr txBox="1">
            <a:spLocks noChangeArrowheads="1"/>
          </p:cNvSpPr>
          <p:nvPr/>
        </p:nvSpPr>
        <p:spPr bwMode="auto">
          <a:xfrm>
            <a:off x="5334000" y="4684713"/>
            <a:ext cx="3581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http://xray0.princeton.edu/~phil/Facility/Guides/Phillips_sealed_tube.jpg</a:t>
            </a:r>
          </a:p>
        </p:txBody>
      </p:sp>
      <p:sp>
        <p:nvSpPr>
          <p:cNvPr id="11269" name="Text Box 11"/>
          <p:cNvSpPr txBox="1">
            <a:spLocks noChangeArrowheads="1"/>
          </p:cNvSpPr>
          <p:nvPr/>
        </p:nvSpPr>
        <p:spPr bwMode="auto">
          <a:xfrm>
            <a:off x="76200" y="1143000"/>
            <a:ext cx="5562600" cy="40934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A large potential difference (ex. 50kV) is put between a tungsten filament (cathode) and a metal target (anode; ex. Molybdenum). </a:t>
            </a:r>
          </a:p>
          <a:p>
            <a:pPr eaLnBrk="1" hangingPunct="1"/>
            <a:endParaRPr lang="en-US" altLang="en-US" sz="2000" dirty="0"/>
          </a:p>
          <a:p>
            <a:pPr eaLnBrk="1" hangingPunct="1"/>
            <a:r>
              <a:rPr lang="en-US" altLang="en-US" sz="2000" dirty="0"/>
              <a:t>Electrons ejected from the filament ionize electrons from the target material. When these electrons drop back into the vacated energy levels, they give off energy partially in the form of electromagnetic radiation (and a lot of heat; the tube is water cooled.) </a:t>
            </a:r>
          </a:p>
          <a:p>
            <a:pPr eaLnBrk="1" hangingPunct="1"/>
            <a:endParaRPr lang="en-US" altLang="en-US" sz="2000" dirty="0"/>
          </a:p>
          <a:p>
            <a:pPr eaLnBrk="1" hangingPunct="1"/>
            <a:r>
              <a:rPr lang="en-US" altLang="en-US" sz="2000" dirty="0"/>
              <a:t>Different metal targets emit X-rays of different wavelengths. </a:t>
            </a:r>
          </a:p>
        </p:txBody>
      </p:sp>
    </p:spTree>
    <p:extLst>
      <p:ext uri="{BB962C8B-B14F-4D97-AF65-F5344CB8AC3E}">
        <p14:creationId xmlns:p14="http://schemas.microsoft.com/office/powerpoint/2010/main" val="32854653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a:p>
        </p:txBody>
      </p:sp>
      <p:pic>
        <p:nvPicPr>
          <p:cNvPr id="11267" name="Picture 9" descr="Phillips_sealed_tub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72113" y="1066800"/>
            <a:ext cx="3519487" cy="3519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Text Box 10"/>
          <p:cNvSpPr txBox="1">
            <a:spLocks noChangeArrowheads="1"/>
          </p:cNvSpPr>
          <p:nvPr/>
        </p:nvSpPr>
        <p:spPr bwMode="auto">
          <a:xfrm>
            <a:off x="5334000" y="4684713"/>
            <a:ext cx="3581400" cy="517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400"/>
              <a:t>http://xray0.princeton.edu/~phil/Facility/Guides/Phillips_sealed_tube.jpg</a:t>
            </a:r>
          </a:p>
        </p:txBody>
      </p:sp>
      <p:sp>
        <p:nvSpPr>
          <p:cNvPr id="11269" name="Text Box 11"/>
          <p:cNvSpPr txBox="1">
            <a:spLocks noChangeArrowheads="1"/>
          </p:cNvSpPr>
          <p:nvPr/>
        </p:nvSpPr>
        <p:spPr bwMode="auto">
          <a:xfrm>
            <a:off x="76200" y="1143000"/>
            <a:ext cx="5562600" cy="31700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000" dirty="0"/>
              <a:t>A large potential difference (ex. 50kV) is put between a tungsten filament (cathode) and a metal target (anode; ex. Molybdenum). </a:t>
            </a:r>
          </a:p>
          <a:p>
            <a:pPr eaLnBrk="1" hangingPunct="1"/>
            <a:endParaRPr lang="en-US" altLang="en-US" sz="2000" dirty="0"/>
          </a:p>
          <a:p>
            <a:pPr eaLnBrk="1" hangingPunct="1"/>
            <a:r>
              <a:rPr lang="en-US" altLang="en-US" sz="2000" dirty="0">
                <a:solidFill>
                  <a:srgbClr val="FF0000"/>
                </a:solidFill>
              </a:rPr>
              <a:t>Modern air-cooled microfocus sources generate significantly greater X-ray intensity.</a:t>
            </a:r>
          </a:p>
          <a:p>
            <a:pPr eaLnBrk="1" hangingPunct="1"/>
            <a:endParaRPr lang="en-US" altLang="en-US" sz="2000" dirty="0"/>
          </a:p>
          <a:p>
            <a:pPr eaLnBrk="1" hangingPunct="1"/>
            <a:r>
              <a:rPr lang="en-US" altLang="en-US" sz="2000" dirty="0"/>
              <a:t>Beryllium windows (toxic; do not touch!) are relatively transparent to X-rays and let the X-rays escape the evacuated tube. </a:t>
            </a:r>
          </a:p>
        </p:txBody>
      </p:sp>
    </p:spTree>
    <p:extLst>
      <p:ext uri="{BB962C8B-B14F-4D97-AF65-F5344CB8AC3E}">
        <p14:creationId xmlns:p14="http://schemas.microsoft.com/office/powerpoint/2010/main" val="2145211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49251"/>
            <a:ext cx="7886700" cy="4927712"/>
          </a:xfrm>
        </p:spPr>
        <p:txBody>
          <a:bodyPr>
            <a:normAutofit fontScale="92500" lnSpcReduction="10000"/>
          </a:bodyPr>
          <a:lstStyle/>
          <a:p>
            <a:r>
              <a:rPr lang="en-CA" dirty="0"/>
              <a:t>Upcoming lecture on crystal growth</a:t>
            </a:r>
          </a:p>
          <a:p>
            <a:pPr marL="0" indent="0">
              <a:buNone/>
            </a:pPr>
            <a:endParaRPr lang="en-CA" dirty="0"/>
          </a:p>
          <a:p>
            <a:r>
              <a:rPr lang="en-CA" dirty="0"/>
              <a:t>Worth spending time carefully looking for the best possible crystal using a polarized microscope</a:t>
            </a:r>
          </a:p>
          <a:p>
            <a:pPr marL="0" indent="0">
              <a:buNone/>
            </a:pPr>
            <a:endParaRPr lang="en-CA" dirty="0"/>
          </a:p>
          <a:p>
            <a:r>
              <a:rPr lang="en-CA" dirty="0"/>
              <a:t>Your structure refinement will only be as good as the data that you collect</a:t>
            </a:r>
          </a:p>
          <a:p>
            <a:endParaRPr lang="en-CA" dirty="0"/>
          </a:p>
          <a:p>
            <a:r>
              <a:rPr lang="en-CA" dirty="0"/>
              <a:t>Limitations: </a:t>
            </a:r>
          </a:p>
          <a:p>
            <a:pPr lvl="1"/>
            <a:r>
              <a:rPr lang="en-CA" dirty="0"/>
              <a:t>Crystals that </a:t>
            </a:r>
            <a:r>
              <a:rPr lang="en-CA" dirty="0" err="1"/>
              <a:t>desolvate</a:t>
            </a:r>
            <a:r>
              <a:rPr lang="en-CA" dirty="0"/>
              <a:t> readily and are not amenable to prolonged examination</a:t>
            </a:r>
          </a:p>
          <a:p>
            <a:pPr lvl="1"/>
            <a:r>
              <a:rPr lang="en-CA" dirty="0"/>
              <a:t>The “best” crystal may not be representative of the bulk sample.</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Choosing a Crystal</a:t>
            </a:r>
            <a:endParaRPr lang="en-CA" altLang="en-US" sz="2800" dirty="0"/>
          </a:p>
        </p:txBody>
      </p:sp>
      <p:sp>
        <p:nvSpPr>
          <p:cNvPr id="5" name="Rectangle 5">
            <a:extLst>
              <a:ext uri="{FF2B5EF4-FFF2-40B4-BE49-F238E27FC236}">
                <a16:creationId xmlns:a16="http://schemas.microsoft.com/office/drawing/2014/main" id="{5793AD19-8A27-4A9B-9C7D-46EE8FF93E0C}"/>
              </a:ext>
            </a:extLst>
          </p:cNvPr>
          <p:cNvSpPr>
            <a:spLocks noChangeArrowheads="1"/>
          </p:cNvSpPr>
          <p:nvPr/>
        </p:nvSpPr>
        <p:spPr bwMode="auto">
          <a:xfrm>
            <a:off x="628650" y="6172993"/>
            <a:ext cx="78867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“Garbage In = Garbage out” (P. Müller, 2009)</a:t>
            </a:r>
            <a:endParaRPr lang="en-CA" altLang="en-US" sz="2800" dirty="0"/>
          </a:p>
        </p:txBody>
      </p:sp>
      <p:sp>
        <p:nvSpPr>
          <p:cNvPr id="2" name="Rectangle 1">
            <a:extLst>
              <a:ext uri="{FF2B5EF4-FFF2-40B4-BE49-F238E27FC236}">
                <a16:creationId xmlns:a16="http://schemas.microsoft.com/office/drawing/2014/main" id="{7CA217BA-964E-4111-834E-071B6A992720}"/>
              </a:ext>
            </a:extLst>
          </p:cNvPr>
          <p:cNvSpPr/>
          <p:nvPr/>
        </p:nvSpPr>
        <p:spPr>
          <a:xfrm>
            <a:off x="457200" y="4314548"/>
            <a:ext cx="8349449" cy="2459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5857855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249251"/>
            <a:ext cx="7886700" cy="4927712"/>
          </a:xfrm>
        </p:spPr>
        <p:txBody>
          <a:bodyPr>
            <a:normAutofit fontScale="92500" lnSpcReduction="10000"/>
          </a:bodyPr>
          <a:lstStyle/>
          <a:p>
            <a:r>
              <a:rPr lang="en-CA" dirty="0"/>
              <a:t>Upcoming lecture on crystal growth</a:t>
            </a:r>
          </a:p>
          <a:p>
            <a:pPr marL="0" indent="0">
              <a:buNone/>
            </a:pPr>
            <a:endParaRPr lang="en-CA" dirty="0"/>
          </a:p>
          <a:p>
            <a:r>
              <a:rPr lang="en-CA" dirty="0"/>
              <a:t>Worth spending time carefully looking for the best possible crystal using a polarized microscope</a:t>
            </a:r>
          </a:p>
          <a:p>
            <a:pPr marL="0" indent="0">
              <a:buNone/>
            </a:pPr>
            <a:endParaRPr lang="en-CA" dirty="0"/>
          </a:p>
          <a:p>
            <a:r>
              <a:rPr lang="en-CA" dirty="0"/>
              <a:t>Your structure refinement will only be as good as the data that you collect</a:t>
            </a:r>
          </a:p>
          <a:p>
            <a:endParaRPr lang="en-CA" dirty="0"/>
          </a:p>
          <a:p>
            <a:r>
              <a:rPr lang="en-CA" dirty="0"/>
              <a:t>Limitations: </a:t>
            </a:r>
          </a:p>
          <a:p>
            <a:pPr lvl="1"/>
            <a:r>
              <a:rPr lang="en-CA" dirty="0"/>
              <a:t>Crystals that </a:t>
            </a:r>
            <a:r>
              <a:rPr lang="en-CA" dirty="0" err="1"/>
              <a:t>desolvate</a:t>
            </a:r>
            <a:r>
              <a:rPr lang="en-CA" dirty="0"/>
              <a:t> readily and are not amenable to prolonged examination</a:t>
            </a:r>
          </a:p>
          <a:p>
            <a:pPr lvl="1"/>
            <a:r>
              <a:rPr lang="en-CA" dirty="0"/>
              <a:t>The “best” crystal may not be representative of the bulk sample.</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Choosing a Crystal</a:t>
            </a:r>
            <a:endParaRPr lang="en-CA" altLang="en-US" sz="2800" dirty="0"/>
          </a:p>
        </p:txBody>
      </p:sp>
      <p:sp>
        <p:nvSpPr>
          <p:cNvPr id="5" name="Rectangle 5">
            <a:extLst>
              <a:ext uri="{FF2B5EF4-FFF2-40B4-BE49-F238E27FC236}">
                <a16:creationId xmlns:a16="http://schemas.microsoft.com/office/drawing/2014/main" id="{5793AD19-8A27-4A9B-9C7D-46EE8FF93E0C}"/>
              </a:ext>
            </a:extLst>
          </p:cNvPr>
          <p:cNvSpPr>
            <a:spLocks noChangeArrowheads="1"/>
          </p:cNvSpPr>
          <p:nvPr/>
        </p:nvSpPr>
        <p:spPr bwMode="auto">
          <a:xfrm>
            <a:off x="628650" y="6172993"/>
            <a:ext cx="78867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“Garbage In = Garbage out” (P. Müller, 2009)</a:t>
            </a:r>
            <a:endParaRPr lang="en-CA" altLang="en-US" sz="2800" dirty="0"/>
          </a:p>
        </p:txBody>
      </p:sp>
    </p:spTree>
    <p:extLst>
      <p:ext uri="{BB962C8B-B14F-4D97-AF65-F5344CB8AC3E}">
        <p14:creationId xmlns:p14="http://schemas.microsoft.com/office/powerpoint/2010/main" val="37728319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87746"/>
            <a:ext cx="7886700" cy="5296391"/>
          </a:xfrm>
        </p:spPr>
        <p:txBody>
          <a:bodyPr>
            <a:normAutofit/>
          </a:bodyPr>
          <a:lstStyle/>
          <a:p>
            <a:r>
              <a:rPr lang="en-CA" dirty="0"/>
              <a:t>Normally crystals are selected to be smaller than the diameter of the beam to ensure a constant volume of irradiated matter</a:t>
            </a:r>
          </a:p>
          <a:p>
            <a:endParaRPr lang="en-CA" dirty="0"/>
          </a:p>
          <a:p>
            <a:r>
              <a:rPr lang="en-CA" dirty="0"/>
              <a:t>Crystals can be cut to size (with some practice)</a:t>
            </a:r>
          </a:p>
          <a:p>
            <a:endParaRPr lang="en-CA" dirty="0"/>
          </a:p>
          <a:p>
            <a:endParaRPr lang="en-CA" dirty="0"/>
          </a:p>
          <a:p>
            <a:endParaRPr lang="en-CA" dirty="0"/>
          </a:p>
          <a:p>
            <a:endParaRPr lang="en-CA" dirty="0"/>
          </a:p>
          <a:p>
            <a:r>
              <a:rPr lang="en-CA" dirty="0"/>
              <a:t>Critically examine a few initial images</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Crystal Mounting</a:t>
            </a:r>
            <a:endParaRPr lang="en-CA" altLang="en-US" sz="2800" dirty="0"/>
          </a:p>
        </p:txBody>
      </p:sp>
      <p:pic>
        <p:nvPicPr>
          <p:cNvPr id="2" name="Picture 1"/>
          <p:cNvPicPr>
            <a:picLocks noChangeAspect="1"/>
          </p:cNvPicPr>
          <p:nvPr/>
        </p:nvPicPr>
        <p:blipFill>
          <a:blip r:embed="rId2"/>
          <a:stretch>
            <a:fillRect/>
          </a:stretch>
        </p:blipFill>
        <p:spPr>
          <a:xfrm>
            <a:off x="1737954" y="3929893"/>
            <a:ext cx="1727157" cy="1599750"/>
          </a:xfrm>
          <a:prstGeom prst="rect">
            <a:avLst/>
          </a:prstGeom>
        </p:spPr>
      </p:pic>
      <p:sp>
        <p:nvSpPr>
          <p:cNvPr id="5" name="TextBox 4"/>
          <p:cNvSpPr txBox="1"/>
          <p:nvPr/>
        </p:nvSpPr>
        <p:spPr>
          <a:xfrm>
            <a:off x="4687904" y="3644723"/>
            <a:ext cx="3300725" cy="2031325"/>
          </a:xfrm>
          <a:prstGeom prst="rect">
            <a:avLst/>
          </a:prstGeom>
          <a:noFill/>
        </p:spPr>
        <p:txBody>
          <a:bodyPr wrap="square" rtlCol="0">
            <a:spAutoFit/>
          </a:bodyPr>
          <a:lstStyle/>
          <a:p>
            <a:r>
              <a:rPr lang="en-CA" dirty="0"/>
              <a:t>https://www.bruker.com/fileadmin/user_upload/8-PDF-Docs/X-rayDiffraction_ElementalAnalysis/SC-XRD/Webinars/Bruker_AXS_Growing_Mounting_Single_Crystals_Webinar_201011026.pdf</a:t>
            </a:r>
          </a:p>
        </p:txBody>
      </p:sp>
    </p:spTree>
    <p:extLst>
      <p:ext uri="{BB962C8B-B14F-4D97-AF65-F5344CB8AC3E}">
        <p14:creationId xmlns:p14="http://schemas.microsoft.com/office/powerpoint/2010/main" val="9875854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387746"/>
            <a:ext cx="7886700" cy="5296391"/>
          </a:xfrm>
        </p:spPr>
        <p:txBody>
          <a:bodyPr>
            <a:normAutofit/>
          </a:bodyPr>
          <a:lstStyle/>
          <a:p>
            <a:r>
              <a:rPr lang="en-CA" dirty="0"/>
              <a:t>Other considerations</a:t>
            </a:r>
          </a:p>
          <a:p>
            <a:pPr lvl="1"/>
            <a:r>
              <a:rPr lang="en-CA" dirty="0"/>
              <a:t>Tools for mounting</a:t>
            </a:r>
          </a:p>
          <a:p>
            <a:pPr lvl="1"/>
            <a:r>
              <a:rPr lang="en-CA" dirty="0"/>
              <a:t>The actual mount</a:t>
            </a:r>
          </a:p>
          <a:p>
            <a:pPr lvl="1"/>
            <a:r>
              <a:rPr lang="en-CA" dirty="0"/>
              <a:t>Oil, epoxy, UV-curing</a:t>
            </a:r>
          </a:p>
          <a:p>
            <a:pPr lvl="1"/>
            <a:r>
              <a:rPr lang="en-CA" dirty="0"/>
              <a:t>https://xray.chem.tamu.edu/documents/tools/tool.php</a:t>
            </a:r>
          </a:p>
          <a:p>
            <a:endParaRPr lang="en-CA" dirty="0"/>
          </a:p>
          <a:p>
            <a:r>
              <a:rPr lang="en-CA" dirty="0"/>
              <a:t>Data Collection Temperature</a:t>
            </a:r>
          </a:p>
          <a:p>
            <a:pPr lvl="1"/>
            <a:r>
              <a:rPr lang="en-CA" dirty="0"/>
              <a:t>Low temperature (ex. 100 K) to minimize thermal vibrations</a:t>
            </a:r>
          </a:p>
          <a:p>
            <a:pPr lvl="1"/>
            <a:r>
              <a:rPr lang="en-CA" dirty="0"/>
              <a:t>Constant temperature (even if collected close to RT, use of a low temperature device to maintain a constant temperature throughout experiment)</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Crystal Mounting</a:t>
            </a:r>
            <a:endParaRPr lang="en-CA" altLang="en-US" sz="2800" dirty="0"/>
          </a:p>
        </p:txBody>
      </p:sp>
    </p:spTree>
    <p:extLst>
      <p:ext uri="{BB962C8B-B14F-4D97-AF65-F5344CB8AC3E}">
        <p14:creationId xmlns:p14="http://schemas.microsoft.com/office/powerpoint/2010/main" val="30947396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Crystal Mounting</a:t>
            </a:r>
            <a:endParaRPr lang="en-CA" altLang="en-US" sz="2800" dirty="0"/>
          </a:p>
        </p:txBody>
      </p:sp>
      <p:pic>
        <p:nvPicPr>
          <p:cNvPr id="5" name="Picture 4"/>
          <p:cNvPicPr>
            <a:picLocks noChangeAspect="1"/>
          </p:cNvPicPr>
          <p:nvPr/>
        </p:nvPicPr>
        <p:blipFill>
          <a:blip r:embed="rId2"/>
          <a:stretch>
            <a:fillRect/>
          </a:stretch>
        </p:blipFill>
        <p:spPr>
          <a:xfrm>
            <a:off x="669702" y="1073277"/>
            <a:ext cx="6219530" cy="4292974"/>
          </a:xfrm>
          <a:prstGeom prst="rect">
            <a:avLst/>
          </a:prstGeom>
        </p:spPr>
      </p:pic>
      <p:sp>
        <p:nvSpPr>
          <p:cNvPr id="6" name="TextBox 5"/>
          <p:cNvSpPr txBox="1"/>
          <p:nvPr/>
        </p:nvSpPr>
        <p:spPr>
          <a:xfrm>
            <a:off x="244699" y="6130344"/>
            <a:ext cx="184731" cy="369332"/>
          </a:xfrm>
          <a:prstGeom prst="rect">
            <a:avLst/>
          </a:prstGeom>
          <a:noFill/>
        </p:spPr>
        <p:txBody>
          <a:bodyPr wrap="none" rtlCol="0">
            <a:spAutoFit/>
          </a:bodyPr>
          <a:lstStyle/>
          <a:p>
            <a:endParaRPr lang="en-CA" dirty="0"/>
          </a:p>
        </p:txBody>
      </p:sp>
      <p:sp>
        <p:nvSpPr>
          <p:cNvPr id="7" name="TextBox 6"/>
          <p:cNvSpPr txBox="1"/>
          <p:nvPr/>
        </p:nvSpPr>
        <p:spPr>
          <a:xfrm>
            <a:off x="347731" y="5666706"/>
            <a:ext cx="8577329" cy="923330"/>
          </a:xfrm>
          <a:prstGeom prst="rect">
            <a:avLst/>
          </a:prstGeom>
          <a:noFill/>
        </p:spPr>
        <p:txBody>
          <a:bodyPr wrap="square" rtlCol="0">
            <a:spAutoFit/>
          </a:bodyPr>
          <a:lstStyle/>
          <a:p>
            <a:r>
              <a:rPr lang="en-CA" dirty="0"/>
              <a:t>https://www.bruker.com/fileadmin/user_upload/8-PDF-Docs/X-rayDiffraction_ElementalAnalysis/SC-XRD/Webinars/Bruker_AXS_Growing_Mounting_Single_Crystals_Webinar_201011026.pdf</a:t>
            </a:r>
          </a:p>
        </p:txBody>
      </p:sp>
      <p:pic>
        <p:nvPicPr>
          <p:cNvPr id="8" name="Picture 7"/>
          <p:cNvPicPr>
            <a:picLocks noChangeAspect="1"/>
          </p:cNvPicPr>
          <p:nvPr/>
        </p:nvPicPr>
        <p:blipFill rotWithShape="1">
          <a:blip r:embed="rId3"/>
          <a:srcRect t="7720" r="28282"/>
          <a:stretch/>
        </p:blipFill>
        <p:spPr>
          <a:xfrm>
            <a:off x="7306187" y="1981293"/>
            <a:ext cx="1101154" cy="1880964"/>
          </a:xfrm>
          <a:prstGeom prst="rect">
            <a:avLst/>
          </a:prstGeom>
        </p:spPr>
      </p:pic>
    </p:spTree>
    <p:extLst>
      <p:ext uri="{BB962C8B-B14F-4D97-AF65-F5344CB8AC3E}">
        <p14:creationId xmlns:p14="http://schemas.microsoft.com/office/powerpoint/2010/main" val="39686972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a:p>
        </p:txBody>
      </p:sp>
      <p:pic>
        <p:nvPicPr>
          <p:cNvPr id="14339" name="Picture 22" descr="IMG_20111116_0917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3813" y="1028700"/>
            <a:ext cx="6554787" cy="4914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340" name="Text Box 23"/>
          <p:cNvSpPr txBox="1">
            <a:spLocks noChangeArrowheads="1"/>
          </p:cNvSpPr>
          <p:nvPr/>
        </p:nvSpPr>
        <p:spPr bwMode="auto">
          <a:xfrm>
            <a:off x="76200" y="2590800"/>
            <a:ext cx="1143000"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Mo X-ray tube</a:t>
            </a:r>
          </a:p>
        </p:txBody>
      </p:sp>
      <p:sp>
        <p:nvSpPr>
          <p:cNvPr id="14341" name="Text Box 24"/>
          <p:cNvSpPr txBox="1">
            <a:spLocks noChangeArrowheads="1"/>
          </p:cNvSpPr>
          <p:nvPr/>
        </p:nvSpPr>
        <p:spPr bwMode="auto">
          <a:xfrm>
            <a:off x="76200" y="1066800"/>
            <a:ext cx="1143000" cy="107950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Lights up when shutter is open</a:t>
            </a:r>
          </a:p>
        </p:txBody>
      </p:sp>
      <p:sp>
        <p:nvSpPr>
          <p:cNvPr id="14342" name="Text Box 26"/>
          <p:cNvSpPr txBox="1">
            <a:spLocks noChangeArrowheads="1"/>
          </p:cNvSpPr>
          <p:nvPr/>
        </p:nvSpPr>
        <p:spPr bwMode="auto">
          <a:xfrm>
            <a:off x="76200" y="3644900"/>
            <a:ext cx="1143000" cy="8309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t>Graphite </a:t>
            </a:r>
            <a:r>
              <a:rPr lang="en-US" altLang="en-US" sz="1600" dirty="0" err="1"/>
              <a:t>monochromator</a:t>
            </a:r>
            <a:endParaRPr lang="en-US" altLang="en-US" sz="1600" dirty="0"/>
          </a:p>
        </p:txBody>
      </p:sp>
      <p:sp>
        <p:nvSpPr>
          <p:cNvPr id="14343" name="Text Box 27"/>
          <p:cNvSpPr txBox="1">
            <a:spLocks noChangeArrowheads="1"/>
          </p:cNvSpPr>
          <p:nvPr/>
        </p:nvSpPr>
        <p:spPr bwMode="auto">
          <a:xfrm>
            <a:off x="1524000" y="6056313"/>
            <a:ext cx="4361645" cy="338554"/>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t>Collimator – Attenuates X-ray beam diameter </a:t>
            </a:r>
          </a:p>
        </p:txBody>
      </p:sp>
      <p:sp>
        <p:nvSpPr>
          <p:cNvPr id="14344" name="Text Box 28"/>
          <p:cNvSpPr txBox="1">
            <a:spLocks noChangeArrowheads="1"/>
          </p:cNvSpPr>
          <p:nvPr/>
        </p:nvSpPr>
        <p:spPr bwMode="auto">
          <a:xfrm>
            <a:off x="7848600" y="1752600"/>
            <a:ext cx="1235075"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Beamstop (literally!)</a:t>
            </a:r>
          </a:p>
        </p:txBody>
      </p:sp>
      <p:sp>
        <p:nvSpPr>
          <p:cNvPr id="14345" name="Text Box 30"/>
          <p:cNvSpPr txBox="1">
            <a:spLocks noChangeArrowheads="1"/>
          </p:cNvSpPr>
          <p:nvPr/>
        </p:nvSpPr>
        <p:spPr bwMode="auto">
          <a:xfrm>
            <a:off x="7848600" y="1066800"/>
            <a:ext cx="1235075"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Sample</a:t>
            </a:r>
          </a:p>
        </p:txBody>
      </p:sp>
      <p:sp>
        <p:nvSpPr>
          <p:cNvPr id="14346" name="Text Box 31"/>
          <p:cNvSpPr txBox="1">
            <a:spLocks noChangeArrowheads="1"/>
          </p:cNvSpPr>
          <p:nvPr/>
        </p:nvSpPr>
        <p:spPr bwMode="auto">
          <a:xfrm>
            <a:off x="7848600" y="4911725"/>
            <a:ext cx="1524000" cy="3460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Goiniometer</a:t>
            </a:r>
          </a:p>
        </p:txBody>
      </p:sp>
      <p:sp>
        <p:nvSpPr>
          <p:cNvPr id="14347" name="Text Box 32"/>
          <p:cNvSpPr txBox="1">
            <a:spLocks noChangeArrowheads="1"/>
          </p:cNvSpPr>
          <p:nvPr/>
        </p:nvSpPr>
        <p:spPr bwMode="auto">
          <a:xfrm>
            <a:off x="7848600" y="2762250"/>
            <a:ext cx="1235075" cy="590550"/>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t>CCD Detector</a:t>
            </a:r>
          </a:p>
        </p:txBody>
      </p:sp>
      <p:sp>
        <p:nvSpPr>
          <p:cNvPr id="14348" name="Line 33"/>
          <p:cNvSpPr>
            <a:spLocks noChangeShapeType="1"/>
          </p:cNvSpPr>
          <p:nvPr/>
        </p:nvSpPr>
        <p:spPr bwMode="auto">
          <a:xfrm>
            <a:off x="1219200" y="1447800"/>
            <a:ext cx="1066800" cy="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49" name="Line 34"/>
          <p:cNvSpPr>
            <a:spLocks noChangeShapeType="1"/>
          </p:cNvSpPr>
          <p:nvPr/>
        </p:nvSpPr>
        <p:spPr bwMode="auto">
          <a:xfrm>
            <a:off x="1219200" y="2819400"/>
            <a:ext cx="685800" cy="381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0" name="Line 36"/>
          <p:cNvSpPr>
            <a:spLocks noChangeShapeType="1"/>
          </p:cNvSpPr>
          <p:nvPr/>
        </p:nvSpPr>
        <p:spPr bwMode="auto">
          <a:xfrm flipV="1">
            <a:off x="1219200" y="3505200"/>
            <a:ext cx="2438400" cy="9906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1" name="Line 37"/>
          <p:cNvSpPr>
            <a:spLocks noChangeShapeType="1"/>
          </p:cNvSpPr>
          <p:nvPr/>
        </p:nvSpPr>
        <p:spPr bwMode="auto">
          <a:xfrm flipV="1">
            <a:off x="4114800" y="3352800"/>
            <a:ext cx="1066800" cy="2667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2" name="Line 38"/>
          <p:cNvSpPr>
            <a:spLocks noChangeShapeType="1"/>
          </p:cNvSpPr>
          <p:nvPr/>
        </p:nvSpPr>
        <p:spPr bwMode="auto">
          <a:xfrm flipH="1">
            <a:off x="6096000" y="1295400"/>
            <a:ext cx="1752600" cy="19812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3" name="Line 39"/>
          <p:cNvSpPr>
            <a:spLocks noChangeShapeType="1"/>
          </p:cNvSpPr>
          <p:nvPr/>
        </p:nvSpPr>
        <p:spPr bwMode="auto">
          <a:xfrm flipH="1">
            <a:off x="6400800" y="2133600"/>
            <a:ext cx="1447800" cy="11430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4" name="Line 40"/>
          <p:cNvSpPr>
            <a:spLocks noChangeShapeType="1"/>
          </p:cNvSpPr>
          <p:nvPr/>
        </p:nvSpPr>
        <p:spPr bwMode="auto">
          <a:xfrm flipH="1">
            <a:off x="7086600" y="2971800"/>
            <a:ext cx="762000" cy="3048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4355" name="Line 42"/>
          <p:cNvSpPr>
            <a:spLocks noChangeShapeType="1"/>
          </p:cNvSpPr>
          <p:nvPr/>
        </p:nvSpPr>
        <p:spPr bwMode="auto">
          <a:xfrm flipH="1" flipV="1">
            <a:off x="6324600" y="3810000"/>
            <a:ext cx="1524000" cy="1295400"/>
          </a:xfrm>
          <a:prstGeom prst="line">
            <a:avLst/>
          </a:prstGeom>
          <a:noFill/>
          <a:ln w="25400">
            <a:solidFill>
              <a:schemeClr val="bg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Tree>
    <p:extLst>
      <p:ext uri="{BB962C8B-B14F-4D97-AF65-F5344CB8AC3E}">
        <p14:creationId xmlns:p14="http://schemas.microsoft.com/office/powerpoint/2010/main" val="2331366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a:p>
        </p:txBody>
      </p:sp>
      <p:pic>
        <p:nvPicPr>
          <p:cNvPr id="1536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92650" y="4225925"/>
            <a:ext cx="3994150" cy="2174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364" name="Picture 8" descr="image00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1009650"/>
            <a:ext cx="4714875" cy="272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65" name="Rectangle 11"/>
          <p:cNvSpPr>
            <a:spLocks noChangeArrowheads="1"/>
          </p:cNvSpPr>
          <p:nvPr/>
        </p:nvSpPr>
        <p:spPr bwMode="auto">
          <a:xfrm>
            <a:off x="304800" y="2895600"/>
            <a:ext cx="609600" cy="304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CA" altLang="en-US"/>
          </a:p>
        </p:txBody>
      </p:sp>
      <p:sp>
        <p:nvSpPr>
          <p:cNvPr id="15366" name="Text Box 10"/>
          <p:cNvSpPr txBox="1">
            <a:spLocks noChangeArrowheads="1"/>
          </p:cNvSpPr>
          <p:nvPr/>
        </p:nvSpPr>
        <p:spPr bwMode="auto">
          <a:xfrm>
            <a:off x="152400" y="3048000"/>
            <a:ext cx="1333500"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Mo or Cu Source</a:t>
            </a:r>
          </a:p>
        </p:txBody>
      </p:sp>
      <p:sp>
        <p:nvSpPr>
          <p:cNvPr id="15367" name="Line 12"/>
          <p:cNvSpPr>
            <a:spLocks noChangeShapeType="1"/>
          </p:cNvSpPr>
          <p:nvPr/>
        </p:nvSpPr>
        <p:spPr bwMode="auto">
          <a:xfrm flipV="1">
            <a:off x="609600" y="2819400"/>
            <a:ext cx="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5368" name="Rectangle 14"/>
          <p:cNvSpPr>
            <a:spLocks noChangeArrowheads="1"/>
          </p:cNvSpPr>
          <p:nvPr/>
        </p:nvSpPr>
        <p:spPr bwMode="auto">
          <a:xfrm>
            <a:off x="1219200" y="1828800"/>
            <a:ext cx="914400" cy="3810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CA" altLang="en-US"/>
          </a:p>
        </p:txBody>
      </p:sp>
      <p:sp>
        <p:nvSpPr>
          <p:cNvPr id="15369" name="Rectangle 15"/>
          <p:cNvSpPr>
            <a:spLocks noChangeArrowheads="1"/>
          </p:cNvSpPr>
          <p:nvPr/>
        </p:nvSpPr>
        <p:spPr bwMode="auto">
          <a:xfrm>
            <a:off x="2209800" y="2743200"/>
            <a:ext cx="381000" cy="228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CA" altLang="en-US"/>
          </a:p>
        </p:txBody>
      </p:sp>
      <p:sp>
        <p:nvSpPr>
          <p:cNvPr id="15370" name="Text Box 16"/>
          <p:cNvSpPr txBox="1">
            <a:spLocks noChangeArrowheads="1"/>
          </p:cNvSpPr>
          <p:nvPr/>
        </p:nvSpPr>
        <p:spPr bwMode="auto">
          <a:xfrm>
            <a:off x="822325" y="1858963"/>
            <a:ext cx="1247775"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Monochromator</a:t>
            </a:r>
          </a:p>
        </p:txBody>
      </p:sp>
      <p:sp>
        <p:nvSpPr>
          <p:cNvPr id="15371" name="Text Box 17"/>
          <p:cNvSpPr txBox="1">
            <a:spLocks noChangeArrowheads="1"/>
          </p:cNvSpPr>
          <p:nvPr/>
        </p:nvSpPr>
        <p:spPr bwMode="auto">
          <a:xfrm>
            <a:off x="1752600" y="2667000"/>
            <a:ext cx="866775"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200"/>
              <a:t>Collimator</a:t>
            </a:r>
          </a:p>
        </p:txBody>
      </p:sp>
      <p:sp>
        <p:nvSpPr>
          <p:cNvPr id="15372" name="Line 18"/>
          <p:cNvSpPr>
            <a:spLocks noChangeShapeType="1"/>
          </p:cNvSpPr>
          <p:nvPr/>
        </p:nvSpPr>
        <p:spPr bwMode="auto">
          <a:xfrm flipV="1">
            <a:off x="2514600" y="2362200"/>
            <a:ext cx="228600" cy="304800"/>
          </a:xfrm>
          <a:prstGeom prst="line">
            <a:avLst/>
          </a:prstGeom>
          <a:noFill/>
          <a:ln w="50800">
            <a:solidFill>
              <a:schemeClr val="bg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5374" name="Text Box 21"/>
          <p:cNvSpPr txBox="1">
            <a:spLocks noChangeArrowheads="1"/>
          </p:cNvSpPr>
          <p:nvPr/>
        </p:nvSpPr>
        <p:spPr bwMode="auto">
          <a:xfrm>
            <a:off x="822325" y="3562350"/>
            <a:ext cx="1341438"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a:latin typeface="Symbol" panose="05050102010706020507" pitchFamily="18" charset="2"/>
              </a:rPr>
              <a:t>l</a:t>
            </a:r>
            <a:r>
              <a:rPr lang="en-US" altLang="en-US" sz="1600"/>
              <a:t> = 1.5418 Å</a:t>
            </a:r>
          </a:p>
        </p:txBody>
      </p:sp>
      <p:sp>
        <p:nvSpPr>
          <p:cNvPr id="15375" name="Text Box 22"/>
          <p:cNvSpPr txBox="1">
            <a:spLocks noChangeArrowheads="1"/>
          </p:cNvSpPr>
          <p:nvPr/>
        </p:nvSpPr>
        <p:spPr bwMode="auto">
          <a:xfrm>
            <a:off x="865188" y="4083050"/>
            <a:ext cx="1341437"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1600" dirty="0">
                <a:latin typeface="Symbol" panose="05050102010706020507" pitchFamily="18" charset="2"/>
              </a:rPr>
              <a:t>l</a:t>
            </a:r>
            <a:r>
              <a:rPr lang="en-US" altLang="en-US" sz="1600" dirty="0"/>
              <a:t> = 0.7107 Å</a:t>
            </a:r>
          </a:p>
        </p:txBody>
      </p:sp>
      <p:sp>
        <p:nvSpPr>
          <p:cNvPr id="15376" name="Line 23"/>
          <p:cNvSpPr>
            <a:spLocks noChangeShapeType="1"/>
          </p:cNvSpPr>
          <p:nvPr/>
        </p:nvSpPr>
        <p:spPr bwMode="auto">
          <a:xfrm>
            <a:off x="762000" y="3276600"/>
            <a:ext cx="152400" cy="304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
        <p:nvSpPr>
          <p:cNvPr id="15377" name="Line 24"/>
          <p:cNvSpPr>
            <a:spLocks noChangeShapeType="1"/>
          </p:cNvSpPr>
          <p:nvPr/>
        </p:nvSpPr>
        <p:spPr bwMode="auto">
          <a:xfrm>
            <a:off x="381000" y="3276600"/>
            <a:ext cx="533400" cy="9144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pic>
        <p:nvPicPr>
          <p:cNvPr id="15378" name="Picture 25" descr="Crystal Pi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4000" y="1524000"/>
            <a:ext cx="3048000"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379" name="Line 19"/>
          <p:cNvSpPr>
            <a:spLocks noChangeShapeType="1"/>
          </p:cNvSpPr>
          <p:nvPr/>
        </p:nvSpPr>
        <p:spPr bwMode="auto">
          <a:xfrm>
            <a:off x="4800600" y="1752600"/>
            <a:ext cx="1905000" cy="2590800"/>
          </a:xfrm>
          <a:prstGeom prst="line">
            <a:avLst/>
          </a:prstGeom>
          <a:noFill/>
          <a:ln w="9525">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CA"/>
          </a:p>
        </p:txBody>
      </p:sp>
    </p:spTree>
    <p:extLst>
      <p:ext uri="{BB962C8B-B14F-4D97-AF65-F5344CB8AC3E}">
        <p14:creationId xmlns:p14="http://schemas.microsoft.com/office/powerpoint/2010/main" val="18265571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normAutofit/>
          </a:bodyPr>
          <a:lstStyle/>
          <a:p>
            <a:r>
              <a:rPr lang="en-CA" dirty="0"/>
              <a:t>Basic Crystallography – </a:t>
            </a:r>
            <a:r>
              <a:rPr lang="en-CA" sz="4000" dirty="0"/>
              <a:t>Data collection and reduction</a:t>
            </a:r>
          </a:p>
        </p:txBody>
      </p:sp>
      <p:sp>
        <p:nvSpPr>
          <p:cNvPr id="5" name="Subtitle 4"/>
          <p:cNvSpPr>
            <a:spLocks noGrp="1"/>
          </p:cNvSpPr>
          <p:nvPr>
            <p:ph type="subTitle" idx="1"/>
          </p:nvPr>
        </p:nvSpPr>
        <p:spPr/>
        <p:txBody>
          <a:bodyPr>
            <a:normAutofit/>
          </a:bodyPr>
          <a:lstStyle/>
          <a:p>
            <a:endParaRPr lang="en-US" dirty="0"/>
          </a:p>
          <a:p>
            <a:r>
              <a:rPr lang="en-US" b="1" i="1" dirty="0"/>
              <a:t>W</a:t>
            </a:r>
            <a:r>
              <a:rPr lang="en-CA" b="1" i="1" dirty="0"/>
              <a:t>hat Jim said…</a:t>
            </a:r>
          </a:p>
        </p:txBody>
      </p:sp>
    </p:spTree>
    <p:extLst>
      <p:ext uri="{BB962C8B-B14F-4D97-AF65-F5344CB8AC3E}">
        <p14:creationId xmlns:p14="http://schemas.microsoft.com/office/powerpoint/2010/main" val="12129103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Eulerian</a:t>
            </a:r>
            <a:r>
              <a:rPr lang="en-US" dirty="0"/>
              <a:t> Geometry</a:t>
            </a: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00" y="2286000"/>
            <a:ext cx="3048000" cy="2286000"/>
          </a:xfrm>
          <a:prstGeom prst="rect">
            <a:avLst/>
          </a:prstGeom>
        </p:spPr>
      </p:pic>
      <p:sp>
        <p:nvSpPr>
          <p:cNvPr id="5" name="TextBox 4"/>
          <p:cNvSpPr txBox="1"/>
          <p:nvPr/>
        </p:nvSpPr>
        <p:spPr>
          <a:xfrm>
            <a:off x="7946264" y="6478072"/>
            <a:ext cx="1203406" cy="369332"/>
          </a:xfrm>
          <a:prstGeom prst="rect">
            <a:avLst/>
          </a:prstGeom>
          <a:noFill/>
        </p:spPr>
        <p:txBody>
          <a:bodyPr wrap="none" rtlCol="0">
            <a:spAutoFit/>
          </a:bodyPr>
          <a:lstStyle/>
          <a:p>
            <a:r>
              <a:rPr lang="en-CA" dirty="0"/>
              <a:t>A. </a:t>
            </a:r>
            <a:r>
              <a:rPr lang="en-CA" dirty="0" err="1"/>
              <a:t>Sarjeant</a:t>
            </a:r>
            <a:endParaRPr lang="en-CA" dirty="0"/>
          </a:p>
        </p:txBody>
      </p:sp>
    </p:spTree>
    <p:extLst>
      <p:ext uri="{BB962C8B-B14F-4D97-AF65-F5344CB8AC3E}">
        <p14:creationId xmlns:p14="http://schemas.microsoft.com/office/powerpoint/2010/main" val="12191283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a:xfrm>
            <a:off x="457200" y="274638"/>
            <a:ext cx="8229600" cy="744537"/>
          </a:xfrm>
        </p:spPr>
        <p:txBody>
          <a:bodyPr/>
          <a:lstStyle/>
          <a:p>
            <a:pPr eaLnBrk="1" hangingPunct="1"/>
            <a:r>
              <a:rPr lang="en-US" sz="3600" dirty="0">
                <a:latin typeface="Calibri" pitchFamily="34" charset="0"/>
                <a:cs typeface="Times New Roman" pitchFamily="18" charset="0"/>
              </a:rPr>
              <a:t>Kappa Geometry</a:t>
            </a:r>
            <a:endParaRPr lang="en-US" sz="3200" dirty="0">
              <a:latin typeface="Calibri" pitchFamily="34" charset="0"/>
              <a:cs typeface="Times New Roman" pitchFamily="18" charset="0"/>
            </a:endParaRPr>
          </a:p>
        </p:txBody>
      </p:sp>
      <p:pic>
        <p:nvPicPr>
          <p:cNvPr id="27651" name="Picture 25" descr="kappa1.jpg"/>
          <p:cNvPicPr>
            <a:picLocks noChangeAspect="1"/>
          </p:cNvPicPr>
          <p:nvPr/>
        </p:nvPicPr>
        <p:blipFill>
          <a:blip r:embed="rId3" cstate="print"/>
          <a:srcRect/>
          <a:stretch>
            <a:fillRect/>
          </a:stretch>
        </p:blipFill>
        <p:spPr bwMode="auto">
          <a:xfrm>
            <a:off x="1055688" y="1136650"/>
            <a:ext cx="7159625" cy="5368925"/>
          </a:xfrm>
          <a:prstGeom prst="rect">
            <a:avLst/>
          </a:prstGeom>
          <a:noFill/>
          <a:ln w="9525">
            <a:noFill/>
            <a:miter lim="800000"/>
            <a:headEnd/>
            <a:tailEnd/>
          </a:ln>
        </p:spPr>
      </p:pic>
      <p:grpSp>
        <p:nvGrpSpPr>
          <p:cNvPr id="2" name="Group 27"/>
          <p:cNvGrpSpPr>
            <a:grpSpLocks/>
          </p:cNvGrpSpPr>
          <p:nvPr/>
        </p:nvGrpSpPr>
        <p:grpSpPr bwMode="auto">
          <a:xfrm>
            <a:off x="5292725" y="4057650"/>
            <a:ext cx="914400" cy="1266825"/>
            <a:chOff x="5292191" y="4057347"/>
            <a:chExt cx="914400" cy="1267631"/>
          </a:xfrm>
        </p:grpSpPr>
        <p:cxnSp>
          <p:nvCxnSpPr>
            <p:cNvPr id="13" name="Straight Arrow Connector 12"/>
            <p:cNvCxnSpPr/>
            <p:nvPr/>
          </p:nvCxnSpPr>
          <p:spPr>
            <a:xfrm rot="16200000" flipH="1">
              <a:off x="5200560" y="4148978"/>
              <a:ext cx="1097661" cy="914400"/>
            </a:xfrm>
            <a:prstGeom prst="straightConnector1">
              <a:avLst/>
            </a:prstGeom>
            <a:ln w="38100">
              <a:solidFill>
                <a:schemeClr val="accent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5801779" y="4862722"/>
              <a:ext cx="347662" cy="462256"/>
            </a:xfrm>
            <a:prstGeom prst="rect">
              <a:avLst/>
            </a:prstGeom>
            <a:noFill/>
          </p:spPr>
          <p:txBody>
            <a:bodyPr>
              <a:spAutoFit/>
            </a:bodyPr>
            <a:lstStyle/>
            <a:p>
              <a:pPr>
                <a:defRPr/>
              </a:pPr>
              <a:r>
                <a:rPr lang="el-GR" sz="2400" b="1" dirty="0">
                  <a:solidFill>
                    <a:schemeClr val="accent2">
                      <a:lumMod val="60000"/>
                      <a:lumOff val="40000"/>
                    </a:schemeClr>
                  </a:solidFill>
                  <a:sym typeface="Symbol"/>
                </a:rPr>
                <a:t></a:t>
              </a:r>
              <a:endParaRPr lang="en-US" sz="2400" b="1" dirty="0">
                <a:solidFill>
                  <a:schemeClr val="accent2">
                    <a:lumMod val="60000"/>
                    <a:lumOff val="40000"/>
                  </a:schemeClr>
                </a:solidFill>
              </a:endParaRPr>
            </a:p>
          </p:txBody>
        </p:sp>
      </p:grpSp>
      <p:grpSp>
        <p:nvGrpSpPr>
          <p:cNvPr id="3" name="Group 28"/>
          <p:cNvGrpSpPr>
            <a:grpSpLocks/>
          </p:cNvGrpSpPr>
          <p:nvPr/>
        </p:nvGrpSpPr>
        <p:grpSpPr bwMode="auto">
          <a:xfrm>
            <a:off x="4764088" y="4433888"/>
            <a:ext cx="374650" cy="1319212"/>
            <a:chOff x="4764861" y="4434435"/>
            <a:chExt cx="373581" cy="1318072"/>
          </a:xfrm>
        </p:grpSpPr>
        <p:cxnSp>
          <p:nvCxnSpPr>
            <p:cNvPr id="15" name="Straight Arrow Connector 14"/>
            <p:cNvCxnSpPr/>
            <p:nvPr/>
          </p:nvCxnSpPr>
          <p:spPr>
            <a:xfrm rot="16200000" flipH="1">
              <a:off x="4482619" y="5049100"/>
              <a:ext cx="1270488" cy="41157"/>
            </a:xfrm>
            <a:prstGeom prst="straightConnector1">
              <a:avLst/>
            </a:prstGeom>
            <a:ln w="38100">
              <a:solidFill>
                <a:schemeClr val="accent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4764861" y="5290944"/>
              <a:ext cx="348253" cy="461563"/>
            </a:xfrm>
            <a:prstGeom prst="rect">
              <a:avLst/>
            </a:prstGeom>
            <a:noFill/>
          </p:spPr>
          <p:txBody>
            <a:bodyPr>
              <a:spAutoFit/>
            </a:bodyPr>
            <a:lstStyle/>
            <a:p>
              <a:pPr>
                <a:defRPr/>
              </a:pPr>
              <a:r>
                <a:rPr lang="el-GR" sz="2400" b="1" dirty="0">
                  <a:solidFill>
                    <a:schemeClr val="accent2">
                      <a:lumMod val="60000"/>
                      <a:lumOff val="40000"/>
                    </a:schemeClr>
                  </a:solidFill>
                  <a:sym typeface="Symbol"/>
                </a:rPr>
                <a:t></a:t>
              </a:r>
              <a:endParaRPr lang="en-US" sz="2400" b="1" dirty="0">
                <a:solidFill>
                  <a:schemeClr val="accent2">
                    <a:lumMod val="60000"/>
                    <a:lumOff val="40000"/>
                  </a:schemeClr>
                </a:solidFill>
              </a:endParaRPr>
            </a:p>
          </p:txBody>
        </p:sp>
      </p:grpSp>
      <p:grpSp>
        <p:nvGrpSpPr>
          <p:cNvPr id="4" name="Group 29"/>
          <p:cNvGrpSpPr>
            <a:grpSpLocks/>
          </p:cNvGrpSpPr>
          <p:nvPr/>
        </p:nvGrpSpPr>
        <p:grpSpPr bwMode="auto">
          <a:xfrm>
            <a:off x="4229100" y="4360863"/>
            <a:ext cx="554038" cy="638175"/>
            <a:chOff x="4229438" y="4361606"/>
            <a:chExt cx="552955" cy="636993"/>
          </a:xfrm>
        </p:grpSpPr>
        <p:cxnSp>
          <p:nvCxnSpPr>
            <p:cNvPr id="19" name="Straight Arrow Connector 18"/>
            <p:cNvCxnSpPr/>
            <p:nvPr/>
          </p:nvCxnSpPr>
          <p:spPr>
            <a:xfrm rot="10800000" flipV="1">
              <a:off x="4321333" y="4361606"/>
              <a:ext cx="461060" cy="291559"/>
            </a:xfrm>
            <a:prstGeom prst="straightConnector1">
              <a:avLst/>
            </a:prstGeom>
            <a:ln w="38100">
              <a:solidFill>
                <a:schemeClr val="accent2">
                  <a:lumMod val="60000"/>
                  <a:lumOff val="40000"/>
                </a:schemeClr>
              </a:solidFill>
              <a:headEnd type="triangle"/>
              <a:tailEnd type="non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4229438" y="4537492"/>
              <a:ext cx="348567" cy="461107"/>
            </a:xfrm>
            <a:prstGeom prst="rect">
              <a:avLst/>
            </a:prstGeom>
            <a:noFill/>
          </p:spPr>
          <p:txBody>
            <a:bodyPr>
              <a:spAutoFit/>
            </a:bodyPr>
            <a:lstStyle/>
            <a:p>
              <a:pPr>
                <a:defRPr/>
              </a:pPr>
              <a:r>
                <a:rPr lang="el-GR" sz="2400" b="1" dirty="0">
                  <a:solidFill>
                    <a:schemeClr val="accent2">
                      <a:lumMod val="60000"/>
                      <a:lumOff val="40000"/>
                    </a:schemeClr>
                  </a:solidFill>
                  <a:sym typeface="Symbol"/>
                </a:rPr>
                <a:t></a:t>
              </a:r>
              <a:endParaRPr lang="en-US" sz="2400" b="1" dirty="0">
                <a:solidFill>
                  <a:schemeClr val="accent2">
                    <a:lumMod val="60000"/>
                    <a:lumOff val="40000"/>
                  </a:schemeClr>
                </a:solidFill>
              </a:endParaRPr>
            </a:p>
          </p:txBody>
        </p:sp>
      </p:grpSp>
      <p:grpSp>
        <p:nvGrpSpPr>
          <p:cNvPr id="8" name="Group 30"/>
          <p:cNvGrpSpPr>
            <a:grpSpLocks/>
          </p:cNvGrpSpPr>
          <p:nvPr/>
        </p:nvGrpSpPr>
        <p:grpSpPr bwMode="auto">
          <a:xfrm>
            <a:off x="2387600" y="5559425"/>
            <a:ext cx="1617663" cy="825500"/>
            <a:chOff x="2387150" y="5559229"/>
            <a:chExt cx="1618407" cy="825388"/>
          </a:xfrm>
        </p:grpSpPr>
        <p:sp>
          <p:nvSpPr>
            <p:cNvPr id="26" name="Arc 25"/>
            <p:cNvSpPr/>
            <p:nvPr/>
          </p:nvSpPr>
          <p:spPr>
            <a:xfrm>
              <a:off x="2387150" y="5559229"/>
              <a:ext cx="1618407" cy="825388"/>
            </a:xfrm>
            <a:prstGeom prst="arc">
              <a:avLst>
                <a:gd name="adj1" fmla="val 10800004"/>
                <a:gd name="adj2" fmla="val 16435237"/>
              </a:avLst>
            </a:prstGeom>
            <a:ln w="38100">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p>
          </p:txBody>
        </p:sp>
        <p:sp>
          <p:nvSpPr>
            <p:cNvPr id="27" name="TextBox 26"/>
            <p:cNvSpPr txBox="1"/>
            <p:nvPr/>
          </p:nvSpPr>
          <p:spPr>
            <a:xfrm>
              <a:off x="2553915" y="5613197"/>
              <a:ext cx="601939" cy="461900"/>
            </a:xfrm>
            <a:prstGeom prst="rect">
              <a:avLst/>
            </a:prstGeom>
            <a:noFill/>
          </p:spPr>
          <p:txBody>
            <a:bodyPr>
              <a:spAutoFit/>
            </a:bodyPr>
            <a:lstStyle/>
            <a:p>
              <a:pPr>
                <a:defRPr/>
              </a:pPr>
              <a:r>
                <a:rPr lang="en-US" sz="2400" b="1" dirty="0">
                  <a:solidFill>
                    <a:schemeClr val="accent2">
                      <a:lumMod val="60000"/>
                      <a:lumOff val="40000"/>
                    </a:schemeClr>
                  </a:solidFill>
                  <a:sym typeface="Symbol"/>
                </a:rPr>
                <a:t>2</a:t>
              </a:r>
              <a:endParaRPr lang="en-US" sz="2400" b="1" dirty="0">
                <a:solidFill>
                  <a:schemeClr val="accent2">
                    <a:lumMod val="60000"/>
                    <a:lumOff val="40000"/>
                  </a:schemeClr>
                </a:solidFill>
              </a:endParaRPr>
            </a:p>
          </p:txBody>
        </p:sp>
      </p:grpSp>
      <p:grpSp>
        <p:nvGrpSpPr>
          <p:cNvPr id="27663" name="Group 29"/>
          <p:cNvGrpSpPr>
            <a:grpSpLocks/>
          </p:cNvGrpSpPr>
          <p:nvPr/>
        </p:nvGrpSpPr>
        <p:grpSpPr bwMode="auto">
          <a:xfrm>
            <a:off x="1274763" y="5094288"/>
            <a:ext cx="1692275" cy="460375"/>
            <a:chOff x="1275009" y="5093505"/>
            <a:chExt cx="1691916" cy="461665"/>
          </a:xfrm>
        </p:grpSpPr>
        <p:cxnSp>
          <p:nvCxnSpPr>
            <p:cNvPr id="24" name="Straight Arrow Connector 23"/>
            <p:cNvCxnSpPr/>
            <p:nvPr/>
          </p:nvCxnSpPr>
          <p:spPr>
            <a:xfrm flipV="1">
              <a:off x="1275009" y="5340256"/>
              <a:ext cx="1169739" cy="55719"/>
            </a:xfrm>
            <a:prstGeom prst="straightConnector1">
              <a:avLst/>
            </a:prstGeom>
            <a:ln w="38100">
              <a:solidFill>
                <a:schemeClr val="accent2">
                  <a:lumMod val="60000"/>
                  <a:lumOff val="40000"/>
                </a:schemeClr>
              </a:solidFill>
              <a:headEnd type="arrow" w="med" len="med"/>
              <a:tailEnd type="arrow" w="med" len="med"/>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390784" y="5093505"/>
              <a:ext cx="576141" cy="461665"/>
            </a:xfrm>
            <a:prstGeom prst="rect">
              <a:avLst/>
            </a:prstGeom>
            <a:noFill/>
          </p:spPr>
          <p:txBody>
            <a:bodyPr>
              <a:spAutoFit/>
            </a:bodyPr>
            <a:lstStyle/>
            <a:p>
              <a:pPr>
                <a:defRPr/>
              </a:pPr>
              <a:r>
                <a:rPr lang="en-US" sz="2400" b="1" dirty="0" err="1">
                  <a:solidFill>
                    <a:schemeClr val="accent2">
                      <a:lumMod val="60000"/>
                      <a:lumOff val="40000"/>
                    </a:schemeClr>
                  </a:solidFill>
                  <a:sym typeface="Symbol"/>
                </a:rPr>
                <a:t>dx</a:t>
              </a:r>
              <a:endParaRPr lang="en-US" sz="2400" b="1" dirty="0">
                <a:solidFill>
                  <a:schemeClr val="accent2">
                    <a:lumMod val="60000"/>
                    <a:lumOff val="40000"/>
                  </a:schemeClr>
                </a:solidFill>
              </a:endParaRPr>
            </a:p>
          </p:txBody>
        </p:sp>
      </p:grpSp>
      <p:sp>
        <p:nvSpPr>
          <p:cNvPr id="20" name="TextBox 19"/>
          <p:cNvSpPr txBox="1"/>
          <p:nvPr/>
        </p:nvSpPr>
        <p:spPr>
          <a:xfrm>
            <a:off x="7946264" y="6478072"/>
            <a:ext cx="1203406" cy="369332"/>
          </a:xfrm>
          <a:prstGeom prst="rect">
            <a:avLst/>
          </a:prstGeom>
          <a:noFill/>
        </p:spPr>
        <p:txBody>
          <a:bodyPr wrap="none" rtlCol="0">
            <a:spAutoFit/>
          </a:bodyPr>
          <a:lstStyle/>
          <a:p>
            <a:r>
              <a:rPr lang="en-CA" dirty="0"/>
              <a:t>A. </a:t>
            </a:r>
            <a:r>
              <a:rPr lang="en-CA" dirty="0" err="1"/>
              <a:t>Sarjeant</a:t>
            </a:r>
            <a:endParaRPr lang="en-CA" dirty="0"/>
          </a:p>
        </p:txBody>
      </p:sp>
    </p:spTree>
    <p:extLst>
      <p:ext uri="{BB962C8B-B14F-4D97-AF65-F5344CB8AC3E}">
        <p14:creationId xmlns:p14="http://schemas.microsoft.com/office/powerpoint/2010/main" val="3210594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76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Content Placeholder 7" descr="Kappa_goniometer_faster_smaller.gif"/>
          <p:cNvPicPr>
            <a:picLocks noGrp="1" noChangeAspect="1"/>
          </p:cNvPicPr>
          <p:nvPr>
            <p:ph idx="1"/>
          </p:nvPr>
        </p:nvPicPr>
        <p:blipFill>
          <a:blip r:embed="rId3" cstate="print"/>
          <a:srcRect/>
          <a:stretch>
            <a:fillRect/>
          </a:stretch>
        </p:blipFill>
        <p:spPr>
          <a:xfrm>
            <a:off x="1885950" y="1127125"/>
            <a:ext cx="5372100" cy="4603750"/>
          </a:xfrm>
        </p:spPr>
      </p:pic>
      <p:sp>
        <p:nvSpPr>
          <p:cNvPr id="3" name="TextBox 2"/>
          <p:cNvSpPr txBox="1"/>
          <p:nvPr/>
        </p:nvSpPr>
        <p:spPr>
          <a:xfrm>
            <a:off x="7946264" y="6478072"/>
            <a:ext cx="1203406" cy="369332"/>
          </a:xfrm>
          <a:prstGeom prst="rect">
            <a:avLst/>
          </a:prstGeom>
          <a:noFill/>
        </p:spPr>
        <p:txBody>
          <a:bodyPr wrap="none" rtlCol="0">
            <a:spAutoFit/>
          </a:bodyPr>
          <a:lstStyle/>
          <a:p>
            <a:r>
              <a:rPr lang="en-CA" dirty="0"/>
              <a:t>A. </a:t>
            </a:r>
            <a:r>
              <a:rPr lang="en-CA" dirty="0" err="1"/>
              <a:t>Sarjeant</a:t>
            </a:r>
            <a:endParaRPr lang="en-CA" dirty="0"/>
          </a:p>
        </p:txBody>
      </p:sp>
    </p:spTree>
    <p:extLst>
      <p:ext uri="{BB962C8B-B14F-4D97-AF65-F5344CB8AC3E}">
        <p14:creationId xmlns:p14="http://schemas.microsoft.com/office/powerpoint/2010/main" val="3843427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en-CA" dirty="0"/>
              <a:t>Regular maintenance</a:t>
            </a:r>
          </a:p>
          <a:p>
            <a:r>
              <a:rPr lang="en-CA" dirty="0"/>
              <a:t>Correctly aligned</a:t>
            </a:r>
          </a:p>
          <a:p>
            <a:endParaRPr lang="en-CA" dirty="0"/>
          </a:p>
          <a:p>
            <a:r>
              <a:rPr lang="en-CA" dirty="0"/>
              <a:t>How do you know?</a:t>
            </a:r>
          </a:p>
          <a:p>
            <a:pPr lvl="1"/>
            <a:r>
              <a:rPr lang="en-CA" dirty="0"/>
              <a:t>Stable test crystal that is regularly collected, with comparison to previous results. </a:t>
            </a:r>
          </a:p>
          <a:p>
            <a:pPr lvl="1"/>
            <a:r>
              <a:rPr lang="en-CA" dirty="0"/>
              <a:t>When in doubt about your own instrument, recollect the test crystal.</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Instrumental Optimization</a:t>
            </a:r>
            <a:endParaRPr lang="en-CA" altLang="en-US" sz="2800" dirty="0"/>
          </a:p>
        </p:txBody>
      </p:sp>
    </p:spTree>
    <p:extLst>
      <p:ext uri="{BB962C8B-B14F-4D97-AF65-F5344CB8AC3E}">
        <p14:creationId xmlns:p14="http://schemas.microsoft.com/office/powerpoint/2010/main" val="349525616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Unit Cell Indexing</a:t>
            </a:r>
            <a:endParaRPr lang="en-CA" altLang="en-US" sz="2800" dirty="0"/>
          </a:p>
        </p:txBody>
      </p:sp>
    </p:spTree>
    <p:extLst>
      <p:ext uri="{BB962C8B-B14F-4D97-AF65-F5344CB8AC3E}">
        <p14:creationId xmlns:p14="http://schemas.microsoft.com/office/powerpoint/2010/main" val="8034521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Unit Cell Indexing</a:t>
            </a:r>
            <a:endParaRPr lang="en-CA" altLang="en-US" sz="2800" dirty="0"/>
          </a:p>
        </p:txBody>
      </p:sp>
      <p:graphicFrame>
        <p:nvGraphicFramePr>
          <p:cNvPr id="11" name="Object 10">
            <a:extLst>
              <a:ext uri="{FF2B5EF4-FFF2-40B4-BE49-F238E27FC236}">
                <a16:creationId xmlns:a16="http://schemas.microsoft.com/office/drawing/2014/main" id="{34C416CC-06DC-4DD3-8C49-3989AE0FD782}"/>
              </a:ext>
            </a:extLst>
          </p:cNvPr>
          <p:cNvGraphicFramePr>
            <a:graphicFrameLocks noChangeAspect="1"/>
          </p:cNvGraphicFramePr>
          <p:nvPr>
            <p:extLst/>
          </p:nvPr>
        </p:nvGraphicFramePr>
        <p:xfrm>
          <a:off x="457200" y="2463182"/>
          <a:ext cx="5417524" cy="4167326"/>
        </p:xfrm>
        <a:graphic>
          <a:graphicData uri="http://schemas.openxmlformats.org/presentationml/2006/ole">
            <mc:AlternateContent xmlns:mc="http://schemas.openxmlformats.org/markup-compatibility/2006">
              <mc:Choice xmlns:v="urn:schemas-microsoft-com:vml" Requires="v">
                <p:oleObj spid="_x0000_s13316" name="Bitmap Image" r:id="rId3" imgW="6143670" imgH="4724434" progId="Paint.Picture">
                  <p:embed/>
                </p:oleObj>
              </mc:Choice>
              <mc:Fallback>
                <p:oleObj name="Bitmap Image" r:id="rId3" imgW="6143670" imgH="4724434" progId="Paint.Picture">
                  <p:embed/>
                  <p:pic>
                    <p:nvPicPr>
                      <p:cNvPr id="11" name="Object 10">
                        <a:extLst>
                          <a:ext uri="{FF2B5EF4-FFF2-40B4-BE49-F238E27FC236}">
                            <a16:creationId xmlns:a16="http://schemas.microsoft.com/office/drawing/2014/main" id="{34C416CC-06DC-4DD3-8C49-3989AE0FD78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 y="2463182"/>
                        <a:ext cx="5417524" cy="4167326"/>
                      </a:xfrm>
                      <a:prstGeom prst="rect">
                        <a:avLst/>
                      </a:prstGeom>
                      <a:noFill/>
                    </p:spPr>
                  </p:pic>
                </p:oleObj>
              </mc:Fallback>
            </mc:AlternateContent>
          </a:graphicData>
        </a:graphic>
      </p:graphicFrame>
      <p:sp>
        <p:nvSpPr>
          <p:cNvPr id="12" name="TextBox 11">
            <a:extLst>
              <a:ext uri="{FF2B5EF4-FFF2-40B4-BE49-F238E27FC236}">
                <a16:creationId xmlns:a16="http://schemas.microsoft.com/office/drawing/2014/main" id="{192E2D66-F07E-44A1-84DC-A45F2B5D830C}"/>
              </a:ext>
            </a:extLst>
          </p:cNvPr>
          <p:cNvSpPr txBox="1"/>
          <p:nvPr/>
        </p:nvSpPr>
        <p:spPr>
          <a:xfrm>
            <a:off x="1912231" y="1198485"/>
            <a:ext cx="5319537"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Harvested 10 I/sig(I) reflections</a:t>
            </a:r>
            <a:endParaRPr lang="en-CA" sz="28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75B25BEB-C59B-491B-BB49-9F7F2C1540C0}"/>
              </a:ext>
            </a:extLst>
          </p:cNvPr>
          <p:cNvSpPr/>
          <p:nvPr/>
        </p:nvSpPr>
        <p:spPr>
          <a:xfrm>
            <a:off x="5874724" y="3695330"/>
            <a:ext cx="3013063" cy="1703030"/>
          </a:xfrm>
          <a:prstGeom prst="rect">
            <a:avLst/>
          </a:prstGeom>
        </p:spPr>
        <p:txBody>
          <a:bodyPr wrap="square">
            <a:spAutoFit/>
          </a:bodyPr>
          <a:lstStyle/>
          <a:p>
            <a:pPr marL="228600">
              <a:lnSpc>
                <a:spcPct val="150000"/>
              </a:lnSpc>
              <a:spcAft>
                <a:spcPts val="0"/>
              </a:spcAft>
            </a:pPr>
            <a:r>
              <a:rPr lang="en-US" dirty="0">
                <a:latin typeface="Arial" panose="020B0604020202020204" pitchFamily="34" charset="0"/>
                <a:ea typeface="Times New Roman" panose="02020603050405020304" pitchFamily="18" charset="0"/>
              </a:rPr>
              <a:t>a = 22.488 Å       α = 90º</a:t>
            </a:r>
            <a:endParaRPr lang="en-CA" sz="2000" dirty="0">
              <a:latin typeface="Arial" panose="020B0604020202020204" pitchFamily="34" charset="0"/>
              <a:ea typeface="Times New Roman" panose="02020603050405020304" pitchFamily="18" charset="0"/>
            </a:endParaRPr>
          </a:p>
          <a:p>
            <a:pPr marL="228600">
              <a:lnSpc>
                <a:spcPct val="150000"/>
              </a:lnSpc>
              <a:spcAft>
                <a:spcPts val="0"/>
              </a:spcAft>
            </a:pPr>
            <a:r>
              <a:rPr lang="en-US" dirty="0">
                <a:latin typeface="Arial" panose="020B0604020202020204" pitchFamily="34" charset="0"/>
                <a:ea typeface="Times New Roman" panose="02020603050405020304" pitchFamily="18" charset="0"/>
              </a:rPr>
              <a:t>b = 22.488 Å       β = 90º</a:t>
            </a:r>
            <a:endParaRPr lang="en-CA" sz="2000" dirty="0">
              <a:latin typeface="Arial" panose="020B0604020202020204" pitchFamily="34" charset="0"/>
              <a:ea typeface="Times New Roman" panose="02020603050405020304" pitchFamily="18" charset="0"/>
            </a:endParaRPr>
          </a:p>
          <a:p>
            <a:pPr marL="228600">
              <a:lnSpc>
                <a:spcPct val="150000"/>
              </a:lnSpc>
              <a:spcAft>
                <a:spcPts val="0"/>
              </a:spcAft>
            </a:pPr>
            <a:r>
              <a:rPr lang="en-US" dirty="0">
                <a:latin typeface="Arial" panose="020B0604020202020204" pitchFamily="34" charset="0"/>
                <a:ea typeface="Times New Roman" panose="02020603050405020304" pitchFamily="18" charset="0"/>
              </a:rPr>
              <a:t>c = 10.269 Å       γ = 120º</a:t>
            </a:r>
            <a:endParaRPr lang="en-CA" sz="2000" dirty="0">
              <a:latin typeface="Arial" panose="020B0604020202020204" pitchFamily="34" charset="0"/>
              <a:ea typeface="Times New Roman" panose="02020603050405020304" pitchFamily="18" charset="0"/>
            </a:endParaRPr>
          </a:p>
          <a:p>
            <a:pPr marL="228600">
              <a:lnSpc>
                <a:spcPct val="150000"/>
              </a:lnSpc>
              <a:spcAft>
                <a:spcPts val="0"/>
              </a:spcAft>
            </a:pPr>
            <a:r>
              <a:rPr lang="en-US" dirty="0">
                <a:latin typeface="Arial" panose="020B0604020202020204" pitchFamily="34" charset="0"/>
                <a:ea typeface="Times New Roman" panose="02020603050405020304" pitchFamily="18" charset="0"/>
              </a:rPr>
              <a:t>Z’ =1</a:t>
            </a:r>
            <a:endParaRPr lang="en-CA"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33003700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Unit Cell Indexing</a:t>
            </a:r>
            <a:endParaRPr lang="en-CA" altLang="en-US" sz="2800" dirty="0"/>
          </a:p>
        </p:txBody>
      </p:sp>
      <p:sp>
        <p:nvSpPr>
          <p:cNvPr id="12" name="TextBox 11">
            <a:extLst>
              <a:ext uri="{FF2B5EF4-FFF2-40B4-BE49-F238E27FC236}">
                <a16:creationId xmlns:a16="http://schemas.microsoft.com/office/drawing/2014/main" id="{192E2D66-F07E-44A1-84DC-A45F2B5D830C}"/>
              </a:ext>
            </a:extLst>
          </p:cNvPr>
          <p:cNvSpPr txBox="1"/>
          <p:nvPr/>
        </p:nvSpPr>
        <p:spPr>
          <a:xfrm>
            <a:off x="1961225" y="1198485"/>
            <a:ext cx="5069149" cy="523220"/>
          </a:xfrm>
          <a:prstGeom prst="rect">
            <a:avLst/>
          </a:prstGeom>
          <a:noFill/>
        </p:spPr>
        <p:txBody>
          <a:bodyPr wrap="square" rtlCol="0">
            <a:spAutoFit/>
          </a:bodyPr>
          <a:lstStyle/>
          <a:p>
            <a:r>
              <a:rPr lang="en-US" sz="2800" dirty="0">
                <a:latin typeface="Arial" panose="020B0604020202020204" pitchFamily="34" charset="0"/>
                <a:cs typeface="Arial" panose="020B0604020202020204" pitchFamily="34" charset="0"/>
              </a:rPr>
              <a:t>Harvested 3 I/sig(I) reflections</a:t>
            </a:r>
            <a:endParaRPr lang="en-CA" sz="2800" dirty="0">
              <a:latin typeface="Arial" panose="020B0604020202020204" pitchFamily="34" charset="0"/>
              <a:cs typeface="Arial" panose="020B0604020202020204" pitchFamily="34" charset="0"/>
            </a:endParaRPr>
          </a:p>
        </p:txBody>
      </p:sp>
      <p:pic>
        <p:nvPicPr>
          <p:cNvPr id="5" name="Picture 4">
            <a:extLst>
              <a:ext uri="{FF2B5EF4-FFF2-40B4-BE49-F238E27FC236}">
                <a16:creationId xmlns:a16="http://schemas.microsoft.com/office/drawing/2014/main" id="{BDF34836-CCF1-4DCD-A270-26BE61A88765}"/>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57200" y="2339945"/>
            <a:ext cx="5398363" cy="4092605"/>
          </a:xfrm>
          <a:prstGeom prst="rect">
            <a:avLst/>
          </a:prstGeom>
          <a:noFill/>
          <a:ln>
            <a:noFill/>
          </a:ln>
        </p:spPr>
      </p:pic>
      <p:sp>
        <p:nvSpPr>
          <p:cNvPr id="2" name="Rectangle 1">
            <a:extLst>
              <a:ext uri="{FF2B5EF4-FFF2-40B4-BE49-F238E27FC236}">
                <a16:creationId xmlns:a16="http://schemas.microsoft.com/office/drawing/2014/main" id="{ABB00A86-37DE-4804-8E2E-42104098F31B}"/>
              </a:ext>
            </a:extLst>
          </p:cNvPr>
          <p:cNvSpPr/>
          <p:nvPr/>
        </p:nvSpPr>
        <p:spPr>
          <a:xfrm>
            <a:off x="5855563" y="3534732"/>
            <a:ext cx="3093868" cy="1703030"/>
          </a:xfrm>
          <a:prstGeom prst="rect">
            <a:avLst/>
          </a:prstGeom>
        </p:spPr>
        <p:txBody>
          <a:bodyPr wrap="square">
            <a:spAutoFit/>
          </a:bodyPr>
          <a:lstStyle/>
          <a:p>
            <a:pPr marL="228600">
              <a:lnSpc>
                <a:spcPct val="150000"/>
              </a:lnSpc>
              <a:spcAft>
                <a:spcPts val="0"/>
              </a:spcAft>
            </a:pPr>
            <a:r>
              <a:rPr lang="en-US" dirty="0">
                <a:latin typeface="Arial" panose="020B0604020202020204" pitchFamily="34" charset="0"/>
                <a:ea typeface="Times New Roman" panose="02020603050405020304" pitchFamily="18" charset="0"/>
              </a:rPr>
              <a:t>a = 38.961 Å       α = 90º</a:t>
            </a:r>
            <a:endParaRPr lang="en-CA" sz="2000" dirty="0">
              <a:latin typeface="Arial" panose="020B0604020202020204" pitchFamily="34" charset="0"/>
              <a:ea typeface="Times New Roman" panose="02020603050405020304" pitchFamily="18" charset="0"/>
            </a:endParaRPr>
          </a:p>
          <a:p>
            <a:pPr marL="228600">
              <a:lnSpc>
                <a:spcPct val="150000"/>
              </a:lnSpc>
              <a:spcAft>
                <a:spcPts val="0"/>
              </a:spcAft>
            </a:pPr>
            <a:r>
              <a:rPr lang="en-US" dirty="0">
                <a:latin typeface="Arial" panose="020B0604020202020204" pitchFamily="34" charset="0"/>
                <a:ea typeface="Times New Roman" panose="02020603050405020304" pitchFamily="18" charset="0"/>
              </a:rPr>
              <a:t>b = 38.961 Å       β = 90º</a:t>
            </a:r>
            <a:endParaRPr lang="en-CA" sz="2000" dirty="0">
              <a:latin typeface="Arial" panose="020B0604020202020204" pitchFamily="34" charset="0"/>
              <a:ea typeface="Times New Roman" panose="02020603050405020304" pitchFamily="18" charset="0"/>
            </a:endParaRPr>
          </a:p>
          <a:p>
            <a:pPr marL="228600">
              <a:lnSpc>
                <a:spcPct val="150000"/>
              </a:lnSpc>
              <a:spcAft>
                <a:spcPts val="0"/>
              </a:spcAft>
            </a:pPr>
            <a:r>
              <a:rPr lang="en-US" dirty="0">
                <a:latin typeface="Arial" panose="020B0604020202020204" pitchFamily="34" charset="0"/>
                <a:ea typeface="Times New Roman" panose="02020603050405020304" pitchFamily="18" charset="0"/>
              </a:rPr>
              <a:t>c = 10.272 Å       γ = 120º</a:t>
            </a:r>
            <a:endParaRPr lang="en-CA" sz="2000" dirty="0">
              <a:latin typeface="Arial" panose="020B0604020202020204" pitchFamily="34" charset="0"/>
              <a:ea typeface="Times New Roman" panose="02020603050405020304" pitchFamily="18" charset="0"/>
            </a:endParaRPr>
          </a:p>
          <a:p>
            <a:pPr marL="228600">
              <a:lnSpc>
                <a:spcPct val="150000"/>
              </a:lnSpc>
              <a:spcAft>
                <a:spcPts val="0"/>
              </a:spcAft>
            </a:pPr>
            <a:r>
              <a:rPr lang="en-US" u="sng" dirty="0">
                <a:latin typeface="Arial" panose="020B0604020202020204" pitchFamily="34" charset="0"/>
                <a:ea typeface="Times New Roman" panose="02020603050405020304" pitchFamily="18" charset="0"/>
              </a:rPr>
              <a:t>Z’ = 3</a:t>
            </a:r>
            <a:endParaRPr lang="en-CA" sz="2000" dirty="0">
              <a:effectLst/>
              <a:latin typeface="Arial" panose="020B0604020202020204" pitchFamily="34" charset="0"/>
              <a:ea typeface="Times New Roman" panose="02020603050405020304" pitchFamily="18" charset="0"/>
            </a:endParaRPr>
          </a:p>
        </p:txBody>
      </p:sp>
    </p:spTree>
    <p:extLst>
      <p:ext uri="{BB962C8B-B14F-4D97-AF65-F5344CB8AC3E}">
        <p14:creationId xmlns:p14="http://schemas.microsoft.com/office/powerpoint/2010/main" val="11567392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a:extLst>
              <a:ext uri="{FF2B5EF4-FFF2-40B4-BE49-F238E27FC236}">
                <a16:creationId xmlns:a16="http://schemas.microsoft.com/office/drawing/2014/main" id="{BCDFCC72-2283-44C7-9F49-E5C323BFA67A}"/>
              </a:ext>
            </a:extLst>
          </p:cNvPr>
          <p:cNvGraphicFramePr>
            <a:graphicFrameLocks noChangeAspect="1"/>
          </p:cNvGraphicFramePr>
          <p:nvPr/>
        </p:nvGraphicFramePr>
        <p:xfrm>
          <a:off x="2111375" y="228600"/>
          <a:ext cx="4921250" cy="6400800"/>
        </p:xfrm>
        <a:graphic>
          <a:graphicData uri="http://schemas.openxmlformats.org/presentationml/2006/ole">
            <mc:AlternateContent xmlns:mc="http://schemas.openxmlformats.org/markup-compatibility/2006">
              <mc:Choice xmlns:v="urn:schemas-microsoft-com:vml" Requires="v">
                <p:oleObj spid="_x0000_s12317" name="Bitmap Image" r:id="rId3" imgW="6485714" imgH="8438095" progId="Paint.Picture">
                  <p:embed/>
                </p:oleObj>
              </mc:Choice>
              <mc:Fallback>
                <p:oleObj name="Bitmap Image" r:id="rId3" imgW="6485714" imgH="8438095" progId="Paint.Picture">
                  <p:embed/>
                  <p:pic>
                    <p:nvPicPr>
                      <p:cNvPr id="63490" name="Object 2">
                        <a:extLst>
                          <a:ext uri="{FF2B5EF4-FFF2-40B4-BE49-F238E27FC236}">
                            <a16:creationId xmlns:a16="http://schemas.microsoft.com/office/drawing/2014/main" id="{5439C95B-3AF3-43C0-9695-B29F63B6236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11375" y="228600"/>
                        <a:ext cx="4921250" cy="6400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extLst>
      <p:ext uri="{BB962C8B-B14F-4D97-AF65-F5344CB8AC3E}">
        <p14:creationId xmlns:p14="http://schemas.microsoft.com/office/powerpoint/2010/main" val="3187734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552450" y="1184856"/>
            <a:ext cx="7886700" cy="5030744"/>
          </a:xfrm>
        </p:spPr>
        <p:txBody>
          <a:bodyPr>
            <a:normAutofit lnSpcReduction="10000"/>
          </a:bodyPr>
          <a:lstStyle/>
          <a:p>
            <a:r>
              <a:rPr lang="en-CA" dirty="0"/>
              <a:t>Reflection intensities are generally weaker at higher resolutions, but high angle data contains important structural information.</a:t>
            </a:r>
          </a:p>
          <a:p>
            <a:endParaRPr lang="en-CA" dirty="0"/>
          </a:p>
          <a:p>
            <a:r>
              <a:rPr lang="en-CA" dirty="0" err="1"/>
              <a:t>IUCr</a:t>
            </a:r>
            <a:r>
              <a:rPr lang="en-CA" dirty="0"/>
              <a:t> generally</a:t>
            </a:r>
          </a:p>
          <a:p>
            <a:pPr marL="0" indent="0">
              <a:buNone/>
            </a:pPr>
            <a:r>
              <a:rPr lang="en-CA" dirty="0"/>
              <a:t>recommends a </a:t>
            </a:r>
          </a:p>
          <a:p>
            <a:pPr marL="0" indent="0">
              <a:buNone/>
            </a:pPr>
            <a:r>
              <a:rPr lang="en-CA" dirty="0"/>
              <a:t>minimum resolution of</a:t>
            </a:r>
          </a:p>
          <a:p>
            <a:pPr marL="0" indent="0">
              <a:buNone/>
            </a:pPr>
            <a:r>
              <a:rPr lang="en-CA" dirty="0"/>
              <a:t>0.84 Å.</a:t>
            </a:r>
          </a:p>
          <a:p>
            <a:pPr marL="0" indent="0">
              <a:buNone/>
            </a:pPr>
            <a:endParaRPr lang="en-CA" dirty="0"/>
          </a:p>
          <a:p>
            <a:pPr marL="0" indent="0">
              <a:buNone/>
            </a:pPr>
            <a:r>
              <a:rPr lang="en-CA" dirty="0"/>
              <a:t>(How does this</a:t>
            </a:r>
          </a:p>
          <a:p>
            <a:pPr marL="0" indent="0">
              <a:buNone/>
            </a:pPr>
            <a:r>
              <a:rPr lang="en-CA" dirty="0"/>
              <a:t>relate to Bragg’s Law?)</a:t>
            </a:r>
          </a:p>
          <a:p>
            <a:endParaRPr lang="en-CA" dirty="0"/>
          </a:p>
          <a:p>
            <a:endParaRPr lang="en-CA" dirty="0"/>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Data Collection Strategy: Maximum Resolution</a:t>
            </a:r>
            <a:endParaRPr lang="en-CA" altLang="en-US" sz="2800"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259874" y="2434106"/>
            <a:ext cx="4552986" cy="4295103"/>
          </a:xfrm>
          <a:prstGeom prst="rect">
            <a:avLst/>
          </a:prstGeom>
        </p:spPr>
      </p:pic>
    </p:spTree>
    <p:extLst>
      <p:ext uri="{BB962C8B-B14F-4D97-AF65-F5344CB8AC3E}">
        <p14:creationId xmlns:p14="http://schemas.microsoft.com/office/powerpoint/2010/main" val="226510383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1606894" y="0"/>
            <a:ext cx="593021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400" dirty="0"/>
              <a:t>Electron density and resolution</a:t>
            </a:r>
          </a:p>
          <a:p>
            <a:pPr algn="ctr" eaLnBrk="1" hangingPunct="1">
              <a:spcBef>
                <a:spcPct val="0"/>
              </a:spcBef>
              <a:buNone/>
            </a:pPr>
            <a:r>
              <a:rPr lang="en-US" altLang="en-US" sz="3600" dirty="0">
                <a:latin typeface="Arial" charset="0"/>
                <a:cs typeface="Arial" charset="0"/>
              </a:rPr>
              <a:t>1.20 A data (585 reflections)</a:t>
            </a:r>
          </a:p>
        </p:txBody>
      </p:sp>
      <p:pic>
        <p:nvPicPr>
          <p:cNvPr id="4" name="Picture 5">
            <a:extLst>
              <a:ext uri="{FF2B5EF4-FFF2-40B4-BE49-F238E27FC236}">
                <a16:creationId xmlns:a16="http://schemas.microsoft.com/office/drawing/2014/main" id="{B894F432-2BEA-44D6-994A-E7A9AC2F09C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09737" y="1049337"/>
            <a:ext cx="5724525" cy="4759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556738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EE43D3-2ACF-4DBE-8371-A196CE64A1C8}"/>
              </a:ext>
            </a:extLst>
          </p:cNvPr>
          <p:cNvSpPr txBox="1"/>
          <p:nvPr/>
        </p:nvSpPr>
        <p:spPr>
          <a:xfrm>
            <a:off x="1065320" y="1443841"/>
            <a:ext cx="7013359" cy="3970318"/>
          </a:xfrm>
          <a:prstGeom prst="rect">
            <a:avLst/>
          </a:prstGeom>
          <a:noFill/>
        </p:spPr>
        <p:txBody>
          <a:bodyPr wrap="square" rtlCol="0">
            <a:spAutoFit/>
          </a:bodyPr>
          <a:lstStyle/>
          <a:p>
            <a:pPr marL="285750" indent="-285750">
              <a:buFont typeface="Arial" panose="020B0604020202020204" pitchFamily="34" charset="0"/>
              <a:buChar char="•"/>
            </a:pPr>
            <a:r>
              <a:rPr lang="en-US" sz="3600" b="1" dirty="0">
                <a:latin typeface="Arial" panose="020B0604020202020204" pitchFamily="34" charset="0"/>
                <a:cs typeface="Arial" panose="020B0604020202020204" pitchFamily="34" charset="0"/>
              </a:rPr>
              <a:t>X-rays</a:t>
            </a:r>
          </a:p>
          <a:p>
            <a:pPr marL="285750" indent="-285750">
              <a:buFont typeface="Arial" panose="020B0604020202020204" pitchFamily="34" charset="0"/>
              <a:buChar char="•"/>
            </a:pPr>
            <a:endParaRPr lang="en-US" sz="3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600" b="1" dirty="0">
                <a:latin typeface="Arial" panose="020B0604020202020204" pitchFamily="34" charset="0"/>
                <a:cs typeface="Arial" panose="020B0604020202020204" pitchFamily="34" charset="0"/>
              </a:rPr>
              <a:t>The diffractometer</a:t>
            </a:r>
          </a:p>
          <a:p>
            <a:pPr marL="285750" indent="-285750">
              <a:buFont typeface="Arial" panose="020B0604020202020204" pitchFamily="34" charset="0"/>
              <a:buChar char="•"/>
            </a:pPr>
            <a:endParaRPr lang="en-US" sz="3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600" b="1" dirty="0">
                <a:latin typeface="Arial" panose="020B0604020202020204" pitchFamily="34" charset="0"/>
                <a:cs typeface="Arial" panose="020B0604020202020204" pitchFamily="34" charset="0"/>
              </a:rPr>
              <a:t>Choosing/mounting a crystal</a:t>
            </a:r>
          </a:p>
          <a:p>
            <a:pPr marL="285750" indent="-285750">
              <a:buFont typeface="Arial" panose="020B0604020202020204" pitchFamily="34" charset="0"/>
              <a:buChar char="•"/>
            </a:pPr>
            <a:endParaRPr lang="en-US" sz="3600" b="1"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sz="3600" b="1" dirty="0">
                <a:latin typeface="Arial" panose="020B0604020202020204" pitchFamily="34" charset="0"/>
                <a:cs typeface="Arial" panose="020B0604020202020204" pitchFamily="34" charset="0"/>
              </a:rPr>
              <a:t>Data Collection Strategy</a:t>
            </a:r>
          </a:p>
        </p:txBody>
      </p:sp>
    </p:spTree>
    <p:extLst>
      <p:ext uri="{BB962C8B-B14F-4D97-AF65-F5344CB8AC3E}">
        <p14:creationId xmlns:p14="http://schemas.microsoft.com/office/powerpoint/2010/main" val="29425470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1478653" y="0"/>
            <a:ext cx="618669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400" dirty="0"/>
              <a:t>Electron density and resolution</a:t>
            </a:r>
          </a:p>
          <a:p>
            <a:pPr algn="ctr" eaLnBrk="1" hangingPunct="1">
              <a:spcBef>
                <a:spcPct val="0"/>
              </a:spcBef>
              <a:buNone/>
            </a:pPr>
            <a:r>
              <a:rPr lang="en-US" altLang="en-US" sz="3600" dirty="0">
                <a:latin typeface="Arial" charset="0"/>
                <a:cs typeface="Arial" charset="0"/>
              </a:rPr>
              <a:t>1.00 A data (1016 reflections)</a:t>
            </a:r>
          </a:p>
        </p:txBody>
      </p:sp>
      <p:pic>
        <p:nvPicPr>
          <p:cNvPr id="5" name="Picture 6">
            <a:extLst>
              <a:ext uri="{FF2B5EF4-FFF2-40B4-BE49-F238E27FC236}">
                <a16:creationId xmlns:a16="http://schemas.microsoft.com/office/drawing/2014/main" id="{42840FDC-FE55-470C-966D-9C005E91758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42281" y="1066800"/>
            <a:ext cx="5659437"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9269877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1478653" y="0"/>
            <a:ext cx="618669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400" dirty="0"/>
              <a:t>Electron density and resolution</a:t>
            </a:r>
          </a:p>
          <a:p>
            <a:pPr algn="ctr" eaLnBrk="1" hangingPunct="1">
              <a:spcBef>
                <a:spcPct val="0"/>
              </a:spcBef>
              <a:buNone/>
            </a:pPr>
            <a:r>
              <a:rPr lang="en-US" altLang="en-US" sz="3600" dirty="0">
                <a:latin typeface="Arial" charset="0"/>
                <a:cs typeface="Arial" charset="0"/>
              </a:rPr>
              <a:t>0.83 A data (1761 reflections)</a:t>
            </a:r>
          </a:p>
        </p:txBody>
      </p:sp>
      <p:pic>
        <p:nvPicPr>
          <p:cNvPr id="4" name="Picture 5">
            <a:extLst>
              <a:ext uri="{FF2B5EF4-FFF2-40B4-BE49-F238E27FC236}">
                <a16:creationId xmlns:a16="http://schemas.microsoft.com/office/drawing/2014/main" id="{94466F64-27D5-476F-9CC6-C8F22E01B7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20056" y="1046162"/>
            <a:ext cx="5703887" cy="476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55082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3" name="Rectangle 3"/>
          <p:cNvSpPr>
            <a:spLocks noChangeArrowheads="1"/>
          </p:cNvSpPr>
          <p:nvPr/>
        </p:nvSpPr>
        <p:spPr bwMode="auto">
          <a:xfrm>
            <a:off x="1478653" y="0"/>
            <a:ext cx="6186695"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Times New Roman" pitchFamily="18" charset="0"/>
              </a:defRPr>
            </a:lvl1pPr>
            <a:lvl2pPr marL="742950" indent="-285750" eaLnBrk="0" hangingPunct="0">
              <a:spcBef>
                <a:spcPct val="20000"/>
              </a:spcBef>
              <a:buChar char="–"/>
              <a:defRPr sz="2800">
                <a:solidFill>
                  <a:schemeClr val="tx1"/>
                </a:solidFill>
                <a:latin typeface="Times New Roman" pitchFamily="18" charset="0"/>
              </a:defRPr>
            </a:lvl2pPr>
            <a:lvl3pPr marL="1143000" indent="-228600" eaLnBrk="0" hangingPunct="0">
              <a:spcBef>
                <a:spcPct val="20000"/>
              </a:spcBef>
              <a:buChar char="•"/>
              <a:defRPr sz="2400">
                <a:solidFill>
                  <a:schemeClr val="tx1"/>
                </a:solidFill>
                <a:latin typeface="Times New Roman" pitchFamily="18" charset="0"/>
              </a:defRPr>
            </a:lvl3pPr>
            <a:lvl4pPr marL="1600200" indent="-228600" eaLnBrk="0" hangingPunct="0">
              <a:spcBef>
                <a:spcPct val="20000"/>
              </a:spcBef>
              <a:buChar char="–"/>
              <a:defRPr sz="2000">
                <a:solidFill>
                  <a:schemeClr val="tx1"/>
                </a:solidFill>
                <a:latin typeface="Times New Roman" pitchFamily="18" charset="0"/>
              </a:defRPr>
            </a:lvl4pPr>
            <a:lvl5pPr marL="2057400" indent="-228600" eaLnBrk="0" hangingPunct="0">
              <a:spcBef>
                <a:spcPct val="20000"/>
              </a:spcBef>
              <a:buChar char="»"/>
              <a:defRPr sz="2000">
                <a:solidFill>
                  <a:schemeClr val="tx1"/>
                </a:solidFill>
                <a:latin typeface="Times New Roman" pitchFamily="18" charset="0"/>
              </a:defRPr>
            </a:lvl5pPr>
            <a:lvl6pPr marL="2514600" indent="-228600" eaLnBrk="0" fontAlgn="base" hangingPunct="0">
              <a:spcBef>
                <a:spcPct val="20000"/>
              </a:spcBef>
              <a:spcAft>
                <a:spcPct val="0"/>
              </a:spcAft>
              <a:buChar char="»"/>
              <a:defRPr sz="2000">
                <a:solidFill>
                  <a:schemeClr val="tx1"/>
                </a:solidFill>
                <a:latin typeface="Times New Roman" pitchFamily="18" charset="0"/>
              </a:defRPr>
            </a:lvl6pPr>
            <a:lvl7pPr marL="2971800" indent="-228600" eaLnBrk="0" fontAlgn="base" hangingPunct="0">
              <a:spcBef>
                <a:spcPct val="20000"/>
              </a:spcBef>
              <a:spcAft>
                <a:spcPct val="0"/>
              </a:spcAft>
              <a:buChar char="»"/>
              <a:defRPr sz="2000">
                <a:solidFill>
                  <a:schemeClr val="tx1"/>
                </a:solidFill>
                <a:latin typeface="Times New Roman" pitchFamily="18" charset="0"/>
              </a:defRPr>
            </a:lvl7pPr>
            <a:lvl8pPr marL="3429000" indent="-228600" eaLnBrk="0" fontAlgn="base" hangingPunct="0">
              <a:spcBef>
                <a:spcPct val="20000"/>
              </a:spcBef>
              <a:spcAft>
                <a:spcPct val="0"/>
              </a:spcAft>
              <a:buChar char="»"/>
              <a:defRPr sz="2000">
                <a:solidFill>
                  <a:schemeClr val="tx1"/>
                </a:solidFill>
                <a:latin typeface="Times New Roman" pitchFamily="18" charset="0"/>
              </a:defRPr>
            </a:lvl8pPr>
            <a:lvl9pPr marL="3886200" indent="-228600" eaLnBrk="0" fontAlgn="base" hangingPunct="0">
              <a:spcBef>
                <a:spcPct val="20000"/>
              </a:spcBef>
              <a:spcAft>
                <a:spcPct val="0"/>
              </a:spcAft>
              <a:buChar char="»"/>
              <a:defRPr sz="2000">
                <a:solidFill>
                  <a:schemeClr val="tx1"/>
                </a:solidFill>
                <a:latin typeface="Times New Roman" pitchFamily="18" charset="0"/>
              </a:defRPr>
            </a:lvl9pPr>
          </a:lstStyle>
          <a:p>
            <a:pPr algn="ctr" eaLnBrk="1" hangingPunct="1">
              <a:spcBef>
                <a:spcPct val="0"/>
              </a:spcBef>
              <a:buFontTx/>
              <a:buNone/>
            </a:pPr>
            <a:r>
              <a:rPr lang="en-US" altLang="en-US" sz="2400" dirty="0"/>
              <a:t>Electron density and resolution</a:t>
            </a:r>
          </a:p>
          <a:p>
            <a:pPr algn="ctr" eaLnBrk="1" hangingPunct="1">
              <a:spcBef>
                <a:spcPct val="0"/>
              </a:spcBef>
              <a:buNone/>
            </a:pPr>
            <a:r>
              <a:rPr lang="en-US" altLang="en-US" sz="3600" dirty="0">
                <a:latin typeface="Arial" charset="0"/>
                <a:cs typeface="Arial" charset="0"/>
              </a:rPr>
              <a:t>0.83 A data (1761 reflections)</a:t>
            </a:r>
          </a:p>
        </p:txBody>
      </p:sp>
      <p:pic>
        <p:nvPicPr>
          <p:cNvPr id="5" name="Picture 6">
            <a:extLst>
              <a:ext uri="{FF2B5EF4-FFF2-40B4-BE49-F238E27FC236}">
                <a16:creationId xmlns:a16="http://schemas.microsoft.com/office/drawing/2014/main" id="{EA916868-4E92-44A9-AE7A-75BF276243E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761331" y="1082675"/>
            <a:ext cx="5621337" cy="4692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892571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3554" name="Object 2"/>
          <p:cNvGraphicFramePr>
            <a:graphicFrameLocks noChangeAspect="1"/>
          </p:cNvGraphicFramePr>
          <p:nvPr>
            <p:extLst>
              <p:ext uri="{D42A27DB-BD31-4B8C-83A1-F6EECF244321}">
                <p14:modId xmlns:p14="http://schemas.microsoft.com/office/powerpoint/2010/main" val="744597476"/>
              </p:ext>
            </p:extLst>
          </p:nvPr>
        </p:nvGraphicFramePr>
        <p:xfrm>
          <a:off x="1319213" y="3631754"/>
          <a:ext cx="5767387" cy="831850"/>
        </p:xfrm>
        <a:graphic>
          <a:graphicData uri="http://schemas.openxmlformats.org/presentationml/2006/ole">
            <mc:AlternateContent xmlns:mc="http://schemas.openxmlformats.org/markup-compatibility/2006">
              <mc:Choice xmlns:v="urn:schemas-microsoft-com:vml" Requires="v">
                <p:oleObj spid="_x0000_s1194" r:id="rId3" imgW="3898900" imgH="558800" progId="Equation.DSMT4">
                  <p:embed/>
                </p:oleObj>
              </mc:Choice>
              <mc:Fallback>
                <p:oleObj r:id="rId3" imgW="3898900" imgH="558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19213" y="3631754"/>
                        <a:ext cx="57673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55" name="Rectangle 3"/>
          <p:cNvSpPr>
            <a:spLocks noChangeArrowheads="1"/>
          </p:cNvSpPr>
          <p:nvPr/>
        </p:nvSpPr>
        <p:spPr bwMode="auto">
          <a:xfrm>
            <a:off x="425450" y="4539804"/>
            <a:ext cx="8108950" cy="762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200">
                <a:ea typeface="Times New Roman" panose="02020603050405020304" pitchFamily="18" charset="0"/>
                <a:cs typeface="Helvetica" panose="020B0604020202020204" pitchFamily="34" charset="0"/>
              </a:rPr>
              <a:t>The normal range of X-H bonds is ~0.80-0.95 A.  At 53</a:t>
            </a:r>
            <a:r>
              <a:rPr lang="en-US" altLang="en-US" sz="2200" baseline="30000">
                <a:ea typeface="Times New Roman" panose="02020603050405020304" pitchFamily="18" charset="0"/>
                <a:cs typeface="Helvetica" panose="020B0604020202020204" pitchFamily="34" charset="0"/>
              </a:rPr>
              <a:t>o</a:t>
            </a:r>
            <a:r>
              <a:rPr lang="en-US" altLang="en-US" sz="2200">
                <a:ea typeface="Times New Roman" panose="02020603050405020304" pitchFamily="18" charset="0"/>
                <a:cs typeface="Helvetica" panose="020B0604020202020204" pitchFamily="34" charset="0"/>
              </a:rPr>
              <a:t> these separations can be resolved.</a:t>
            </a:r>
          </a:p>
        </p:txBody>
      </p:sp>
      <p:sp>
        <p:nvSpPr>
          <p:cNvPr id="23557" name="Rectangle 5"/>
          <p:cNvSpPr>
            <a:spLocks noChangeArrowheads="1"/>
          </p:cNvSpPr>
          <p:nvPr/>
        </p:nvSpPr>
        <p:spPr bwMode="auto">
          <a:xfrm>
            <a:off x="533400" y="1600200"/>
            <a:ext cx="8077200" cy="18288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CA" altLang="en-US"/>
          </a:p>
        </p:txBody>
      </p:sp>
      <p:sp>
        <p:nvSpPr>
          <p:cNvPr id="23558" name="Rectangle 6"/>
          <p:cNvSpPr>
            <a:spLocks noChangeArrowheads="1"/>
          </p:cNvSpPr>
          <p:nvPr/>
        </p:nvSpPr>
        <p:spPr bwMode="auto">
          <a:xfrm>
            <a:off x="457200" y="2787204"/>
            <a:ext cx="7924800" cy="2514600"/>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endParaRPr lang="en-CA" altLang="en-US"/>
          </a:p>
        </p:txBody>
      </p:sp>
      <p:sp>
        <p:nvSpPr>
          <p:cNvPr id="23560" name="Rectangle 9"/>
          <p:cNvSpPr>
            <a:spLocks noChangeArrowheads="1"/>
          </p:cNvSpPr>
          <p:nvPr/>
        </p:nvSpPr>
        <p:spPr bwMode="auto">
          <a:xfrm>
            <a:off x="674688" y="1524495"/>
            <a:ext cx="8164512" cy="1785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r>
              <a:rPr lang="en-US" altLang="en-US" sz="2200" u="sng" dirty="0">
                <a:cs typeface="Times New Roman" panose="02020603050405020304" pitchFamily="18" charset="0"/>
              </a:rPr>
              <a:t>Problem</a:t>
            </a:r>
            <a:r>
              <a:rPr lang="en-US" altLang="en-US" sz="2200" dirty="0">
                <a:cs typeface="Times New Roman" panose="02020603050405020304" pitchFamily="18" charset="0"/>
              </a:rPr>
              <a:t>:</a:t>
            </a:r>
            <a:r>
              <a:rPr lang="en-US" altLang="en-US" sz="2200" dirty="0">
                <a:ea typeface="Times New Roman" panose="02020603050405020304" pitchFamily="18" charset="0"/>
                <a:cs typeface="Helvetica" panose="020B0604020202020204" pitchFamily="34" charset="0"/>
              </a:rPr>
              <a:t> The Acta </a:t>
            </a:r>
            <a:r>
              <a:rPr lang="en-US" altLang="en-US" sz="2200" dirty="0" err="1">
                <a:ea typeface="Times New Roman" panose="02020603050405020304" pitchFamily="18" charset="0"/>
                <a:cs typeface="Helvetica" panose="020B0604020202020204" pitchFamily="34" charset="0"/>
              </a:rPr>
              <a:t>Cryst</a:t>
            </a:r>
            <a:r>
              <a:rPr lang="en-US" altLang="en-US" sz="2200" dirty="0">
                <a:ea typeface="Times New Roman" panose="02020603050405020304" pitchFamily="18" charset="0"/>
                <a:cs typeface="Helvetica" panose="020B0604020202020204" pitchFamily="34" charset="0"/>
              </a:rPr>
              <a:t> standard for 2</a:t>
            </a:r>
            <a:r>
              <a:rPr lang="en-US" altLang="en-US" sz="2200" dirty="0">
                <a:latin typeface="Symbol" panose="05050102010706020507" pitchFamily="18" charset="2"/>
                <a:ea typeface="Times New Roman" panose="02020603050405020304" pitchFamily="18" charset="0"/>
                <a:cs typeface="Helvetica" panose="020B0604020202020204" pitchFamily="34" charset="0"/>
              </a:rPr>
              <a:t>q</a:t>
            </a:r>
            <a:r>
              <a:rPr lang="en-US" altLang="en-US" sz="2200" dirty="0">
                <a:ea typeface="Times New Roman" panose="02020603050405020304" pitchFamily="18" charset="0"/>
                <a:cs typeface="Helvetica" panose="020B0604020202020204" pitchFamily="34" charset="0"/>
              </a:rPr>
              <a:t> collections is a minimum cut-off of 53</a:t>
            </a:r>
            <a:r>
              <a:rPr lang="en-US" altLang="en-US" sz="2200" baseline="30000" dirty="0">
                <a:ea typeface="Times New Roman" panose="02020603050405020304" pitchFamily="18" charset="0"/>
                <a:cs typeface="Helvetica" panose="020B0604020202020204" pitchFamily="34" charset="0"/>
              </a:rPr>
              <a:t>o</a:t>
            </a:r>
            <a:r>
              <a:rPr lang="en-US" altLang="en-US" sz="2200" dirty="0">
                <a:ea typeface="Times New Roman" panose="02020603050405020304" pitchFamily="18" charset="0"/>
                <a:cs typeface="Helvetica" panose="020B0604020202020204" pitchFamily="34" charset="0"/>
              </a:rPr>
              <a:t> for </a:t>
            </a:r>
            <a:r>
              <a:rPr lang="en-US" altLang="en-US" sz="2200" dirty="0">
                <a:cs typeface="Times New Roman" panose="02020603050405020304" pitchFamily="18" charset="0"/>
              </a:rPr>
              <a:t>Mo-K</a:t>
            </a:r>
            <a:r>
              <a:rPr lang="en-US" altLang="en-US" sz="2200" dirty="0">
                <a:latin typeface="Symbol" panose="05050102010706020507" pitchFamily="18" charset="2"/>
                <a:cs typeface="Times New Roman" panose="02020603050405020304" pitchFamily="18" charset="0"/>
              </a:rPr>
              <a:t>a</a:t>
            </a:r>
            <a:r>
              <a:rPr lang="en-US" altLang="en-US" sz="2200" dirty="0">
                <a:cs typeface="Times New Roman" panose="02020603050405020304" pitchFamily="18" charset="0"/>
              </a:rPr>
              <a:t> radiation</a:t>
            </a:r>
            <a:r>
              <a:rPr lang="en-US" altLang="en-US" sz="2200" dirty="0">
                <a:ea typeface="Times New Roman" panose="02020603050405020304" pitchFamily="18" charset="0"/>
                <a:cs typeface="Helvetica" panose="020B0604020202020204" pitchFamily="34" charset="0"/>
              </a:rPr>
              <a:t>   Why do you think that is?</a:t>
            </a:r>
            <a:endParaRPr lang="en-US" altLang="en-US" sz="2200" dirty="0">
              <a:cs typeface="Helvetica" panose="020B0604020202020204" pitchFamily="34" charset="0"/>
            </a:endParaRPr>
          </a:p>
          <a:p>
            <a:endParaRPr lang="en-US" altLang="en-US" sz="2200" dirty="0">
              <a:cs typeface="Helvetica" panose="020B0604020202020204" pitchFamily="34" charset="0"/>
            </a:endParaRPr>
          </a:p>
          <a:p>
            <a:endParaRPr lang="en-US" altLang="en-US" sz="2200" dirty="0"/>
          </a:p>
        </p:txBody>
      </p:sp>
      <p:graphicFrame>
        <p:nvGraphicFramePr>
          <p:cNvPr id="23561" name="Object 10"/>
          <p:cNvGraphicFramePr>
            <a:graphicFrameLocks noChangeAspect="1"/>
          </p:cNvGraphicFramePr>
          <p:nvPr>
            <p:extLst>
              <p:ext uri="{D42A27DB-BD31-4B8C-83A1-F6EECF244321}">
                <p14:modId xmlns:p14="http://schemas.microsoft.com/office/powerpoint/2010/main" val="3073657663"/>
              </p:ext>
            </p:extLst>
          </p:nvPr>
        </p:nvGraphicFramePr>
        <p:xfrm>
          <a:off x="1471613" y="3951581"/>
          <a:ext cx="5767387" cy="831850"/>
        </p:xfrm>
        <a:graphic>
          <a:graphicData uri="http://schemas.openxmlformats.org/presentationml/2006/ole">
            <mc:AlternateContent xmlns:mc="http://schemas.openxmlformats.org/markup-compatibility/2006">
              <mc:Choice xmlns:v="urn:schemas-microsoft-com:vml" Requires="v">
                <p:oleObj spid="_x0000_s1195" r:id="rId5" imgW="3898900" imgH="558800" progId="Equation.DSMT4">
                  <p:embed/>
                </p:oleObj>
              </mc:Choice>
              <mc:Fallback>
                <p:oleObj r:id="rId5" imgW="3898900" imgH="5588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1613" y="3951581"/>
                        <a:ext cx="576738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3562" name="Rectangle 11"/>
          <p:cNvSpPr>
            <a:spLocks noChangeArrowheads="1"/>
          </p:cNvSpPr>
          <p:nvPr/>
        </p:nvSpPr>
        <p:spPr bwMode="auto">
          <a:xfrm>
            <a:off x="615950" y="2724666"/>
            <a:ext cx="8108950" cy="3477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200" u="sng" dirty="0">
                <a:cs typeface="Times New Roman" panose="02020603050405020304" pitchFamily="18" charset="0"/>
              </a:rPr>
              <a:t>Solution</a:t>
            </a:r>
            <a:r>
              <a:rPr lang="en-US" altLang="en-US" sz="2200" dirty="0">
                <a:cs typeface="Times New Roman" panose="02020603050405020304" pitchFamily="18" charset="0"/>
              </a:rPr>
              <a:t>: Employing Bragg’s law with </a:t>
            </a:r>
            <a:r>
              <a:rPr lang="en-US" altLang="en-US" sz="2200" dirty="0">
                <a:latin typeface="Symbol" panose="05050102010706020507" pitchFamily="18" charset="2"/>
                <a:cs typeface="Times New Roman" panose="02020603050405020304" pitchFamily="18" charset="0"/>
              </a:rPr>
              <a:t>l</a:t>
            </a:r>
            <a:r>
              <a:rPr lang="en-US" altLang="en-US" sz="2200" dirty="0">
                <a:cs typeface="Times New Roman" panose="02020603050405020304" pitchFamily="18" charset="0"/>
              </a:rPr>
              <a:t> = 0.7107 Å (Mo-</a:t>
            </a:r>
            <a:r>
              <a:rPr lang="en-US" altLang="en-US" sz="2200" dirty="0" err="1">
                <a:cs typeface="Times New Roman" panose="02020603050405020304" pitchFamily="18" charset="0"/>
              </a:rPr>
              <a:t>K</a:t>
            </a:r>
            <a:r>
              <a:rPr lang="en-US" altLang="en-US" sz="2200" dirty="0" err="1">
                <a:latin typeface="Symbol" panose="05050102010706020507" pitchFamily="18" charset="2"/>
                <a:cs typeface="Times New Roman" panose="02020603050405020304" pitchFamily="18" charset="0"/>
              </a:rPr>
              <a:t>a</a:t>
            </a:r>
            <a:r>
              <a:rPr lang="en-US" altLang="en-US" sz="2200" dirty="0">
                <a:cs typeface="Times New Roman" panose="02020603050405020304" pitchFamily="18" charset="0"/>
              </a:rPr>
              <a:t> radiation) and </a:t>
            </a:r>
            <a:r>
              <a:rPr lang="en-US" altLang="en-US" sz="2200" dirty="0">
                <a:latin typeface="Symbol" panose="05050102010706020507" pitchFamily="18" charset="2"/>
                <a:cs typeface="Times New Roman" panose="02020603050405020304" pitchFamily="18" charset="0"/>
              </a:rPr>
              <a:t>q</a:t>
            </a:r>
            <a:r>
              <a:rPr lang="en-US" altLang="en-US" sz="2200" dirty="0">
                <a:cs typeface="Times New Roman" panose="02020603050405020304" pitchFamily="18" charset="0"/>
              </a:rPr>
              <a:t> = 26.5</a:t>
            </a:r>
            <a:r>
              <a:rPr lang="en-US" altLang="en-US" sz="2200" baseline="30000" dirty="0">
                <a:cs typeface="Times New Roman" panose="02020603050405020304" pitchFamily="18" charset="0"/>
              </a:rPr>
              <a:t>o</a:t>
            </a:r>
            <a:r>
              <a:rPr lang="en-US" altLang="en-US" sz="2200" dirty="0">
                <a:cs typeface="Times New Roman" panose="02020603050405020304" pitchFamily="18" charset="0"/>
              </a:rPr>
              <a:t>:</a:t>
            </a:r>
            <a:endParaRPr lang="en-US" altLang="en-US" sz="2200" dirty="0"/>
          </a:p>
          <a:p>
            <a:pPr eaLnBrk="1" hangingPunct="1"/>
            <a:endParaRPr lang="en-US" altLang="en-US" sz="2200" dirty="0">
              <a:ea typeface="Times New Roman" panose="02020603050405020304" pitchFamily="18" charset="0"/>
              <a:cs typeface="Helvetica" panose="020B0604020202020204" pitchFamily="34" charset="0"/>
            </a:endParaRPr>
          </a:p>
          <a:p>
            <a:pPr eaLnBrk="1" hangingPunct="1"/>
            <a:endParaRPr lang="en-US" altLang="en-US" sz="2200" dirty="0">
              <a:ea typeface="Times New Roman" panose="02020603050405020304" pitchFamily="18" charset="0"/>
              <a:cs typeface="Helvetica" panose="020B0604020202020204" pitchFamily="34" charset="0"/>
            </a:endParaRPr>
          </a:p>
          <a:p>
            <a:pPr eaLnBrk="1" hangingPunct="1"/>
            <a:endParaRPr lang="en-US" altLang="en-US" sz="2200" dirty="0">
              <a:ea typeface="Times New Roman" panose="02020603050405020304" pitchFamily="18" charset="0"/>
              <a:cs typeface="Helvetica" panose="020B0604020202020204" pitchFamily="34" charset="0"/>
            </a:endParaRPr>
          </a:p>
          <a:p>
            <a:pPr eaLnBrk="1" hangingPunct="1"/>
            <a:endParaRPr lang="en-US" altLang="en-US" sz="2200" dirty="0">
              <a:ea typeface="Times New Roman" panose="02020603050405020304" pitchFamily="18" charset="0"/>
              <a:cs typeface="Helvetica" panose="020B0604020202020204" pitchFamily="34" charset="0"/>
            </a:endParaRPr>
          </a:p>
          <a:p>
            <a:pPr eaLnBrk="1" hangingPunct="1"/>
            <a:endParaRPr lang="en-US" altLang="en-US" sz="2200" dirty="0">
              <a:ea typeface="Times New Roman" panose="02020603050405020304" pitchFamily="18" charset="0"/>
              <a:cs typeface="Helvetica" panose="020B0604020202020204" pitchFamily="34" charset="0"/>
            </a:endParaRPr>
          </a:p>
          <a:p>
            <a:pPr eaLnBrk="1" hangingPunct="1"/>
            <a:endParaRPr lang="en-US" altLang="en-US" sz="2200" dirty="0">
              <a:ea typeface="Times New Roman" panose="02020603050405020304" pitchFamily="18" charset="0"/>
              <a:cs typeface="Helvetica" panose="020B0604020202020204" pitchFamily="34" charset="0"/>
            </a:endParaRPr>
          </a:p>
          <a:p>
            <a:pPr eaLnBrk="1" hangingPunct="1"/>
            <a:r>
              <a:rPr lang="en-US" altLang="en-US" sz="2200" dirty="0">
                <a:ea typeface="Times New Roman" panose="02020603050405020304" pitchFamily="18" charset="0"/>
                <a:cs typeface="Helvetica" panose="020B0604020202020204" pitchFamily="34" charset="0"/>
              </a:rPr>
              <a:t>The normal range of X-H bonds is ~0.80-0.95 A.  At 53</a:t>
            </a:r>
            <a:r>
              <a:rPr lang="en-US" altLang="en-US" sz="2200" baseline="30000" dirty="0">
                <a:ea typeface="Times New Roman" panose="02020603050405020304" pitchFamily="18" charset="0"/>
                <a:cs typeface="Helvetica" panose="020B0604020202020204" pitchFamily="34" charset="0"/>
              </a:rPr>
              <a:t>o</a:t>
            </a:r>
            <a:r>
              <a:rPr lang="en-US" altLang="en-US" sz="2200" dirty="0">
                <a:ea typeface="Times New Roman" panose="02020603050405020304" pitchFamily="18" charset="0"/>
                <a:cs typeface="Helvetica" panose="020B0604020202020204" pitchFamily="34" charset="0"/>
              </a:rPr>
              <a:t> these separations can be resolved.</a:t>
            </a:r>
          </a:p>
        </p:txBody>
      </p:sp>
      <p:sp>
        <p:nvSpPr>
          <p:cNvPr id="12"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Data Collection Strategy: Maximum Resolution</a:t>
            </a:r>
            <a:endParaRPr lang="en-CA" altLang="en-US" sz="2800" dirty="0"/>
          </a:p>
        </p:txBody>
      </p:sp>
    </p:spTree>
    <p:extLst>
      <p:ext uri="{BB962C8B-B14F-4D97-AF65-F5344CB8AC3E}">
        <p14:creationId xmlns:p14="http://schemas.microsoft.com/office/powerpoint/2010/main" val="42934124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5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355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355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56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35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5" grpId="0"/>
      <p:bldP spid="23558" grpId="0" animBg="1"/>
      <p:bldP spid="23562"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628650" y="1825625"/>
            <a:ext cx="7886700" cy="4562296"/>
          </a:xfrm>
        </p:spPr>
        <p:txBody>
          <a:bodyPr>
            <a:normAutofit/>
          </a:bodyPr>
          <a:lstStyle/>
          <a:p>
            <a:r>
              <a:rPr lang="en-CA" dirty="0"/>
              <a:t>Data completeness is the data actually collected compared to what is the unique data for the given crystal symmetry.</a:t>
            </a:r>
          </a:p>
          <a:p>
            <a:endParaRPr lang="en-CA" dirty="0"/>
          </a:p>
          <a:p>
            <a:r>
              <a:rPr lang="en-CA" dirty="0"/>
              <a:t>Software will allow you to determine a data collection strategy to yield 100% completeness.</a:t>
            </a:r>
          </a:p>
          <a:p>
            <a:endParaRPr lang="en-CA" dirty="0"/>
          </a:p>
          <a:p>
            <a:r>
              <a:rPr lang="en-CA" dirty="0"/>
              <a:t>Some crystallographers have developed their own collection strategies (based on presumed low symmetry and experience.)</a:t>
            </a:r>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Data Collection Strategy: Data Completeness</a:t>
            </a:r>
            <a:endParaRPr lang="en-CA" altLang="en-US" sz="2800" dirty="0"/>
          </a:p>
        </p:txBody>
      </p:sp>
    </p:spTree>
    <p:extLst>
      <p:ext uri="{BB962C8B-B14F-4D97-AF65-F5344CB8AC3E}">
        <p14:creationId xmlns:p14="http://schemas.microsoft.com/office/powerpoint/2010/main" val="252964683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352282"/>
            <a:ext cx="8058150" cy="5164428"/>
          </a:xfrm>
        </p:spPr>
        <p:txBody>
          <a:bodyPr>
            <a:normAutofit/>
          </a:bodyPr>
          <a:lstStyle/>
          <a:p>
            <a:pPr lvl="0"/>
            <a:r>
              <a:rPr lang="en-US" altLang="en-US" dirty="0">
                <a:solidFill>
                  <a:srgbClr val="000000"/>
                </a:solidFill>
                <a:latin typeface="Arial Unicode MS" panose="020B0604020202020204" pitchFamily="34" charset="-128"/>
              </a:rPr>
              <a:t>Multiplicity of Observation (</a:t>
            </a:r>
            <a:r>
              <a:rPr lang="en-US" altLang="en-US" dirty="0" err="1">
                <a:solidFill>
                  <a:srgbClr val="000000"/>
                </a:solidFill>
                <a:latin typeface="Arial Unicode MS" panose="020B0604020202020204" pitchFamily="34" charset="-128"/>
              </a:rPr>
              <a:t>MoO</a:t>
            </a:r>
            <a:r>
              <a:rPr lang="en-US" altLang="en-US" dirty="0">
                <a:solidFill>
                  <a:srgbClr val="000000"/>
                </a:solidFill>
                <a:latin typeface="Arial Unicode MS" panose="020B0604020202020204" pitchFamily="34" charset="-128"/>
              </a:rPr>
              <a:t>) refers to multiple measurements of the same, or symmetry equivalent, reflection, </a:t>
            </a:r>
            <a:r>
              <a:rPr lang="en-US" altLang="en-US" b="1" u="sng" dirty="0">
                <a:solidFill>
                  <a:srgbClr val="000000"/>
                </a:solidFill>
                <a:latin typeface="Arial Unicode MS" panose="020B0604020202020204" pitchFamily="34" charset="-128"/>
              </a:rPr>
              <a:t>obtained from a different crystal orientation</a:t>
            </a:r>
            <a:r>
              <a:rPr lang="en-US" altLang="en-US" dirty="0">
                <a:solidFill>
                  <a:srgbClr val="000000"/>
                </a:solidFill>
                <a:latin typeface="Arial Unicode MS" panose="020B0604020202020204" pitchFamily="34" charset="-128"/>
              </a:rPr>
              <a:t>.</a:t>
            </a:r>
          </a:p>
          <a:p>
            <a:pPr lvl="0"/>
            <a:r>
              <a:rPr lang="en-US" altLang="en-US" dirty="0">
                <a:solidFill>
                  <a:srgbClr val="000000"/>
                </a:solidFill>
                <a:latin typeface="Arial Unicode MS" panose="020B0604020202020204" pitchFamily="34" charset="-128"/>
              </a:rPr>
              <a:t>Higher values of </a:t>
            </a:r>
            <a:r>
              <a:rPr lang="en-US" altLang="en-US" dirty="0" err="1">
                <a:solidFill>
                  <a:srgbClr val="000000"/>
                </a:solidFill>
                <a:latin typeface="Arial Unicode MS" panose="020B0604020202020204" pitchFamily="34" charset="-128"/>
              </a:rPr>
              <a:t>MoO</a:t>
            </a:r>
            <a:r>
              <a:rPr lang="en-US" altLang="en-US" dirty="0">
                <a:solidFill>
                  <a:srgbClr val="000000"/>
                </a:solidFill>
                <a:latin typeface="Arial Unicode MS" panose="020B0604020202020204" pitchFamily="34" charset="-128"/>
              </a:rPr>
              <a:t> should yield better statistics</a:t>
            </a:r>
          </a:p>
          <a:p>
            <a:pPr lvl="0"/>
            <a:r>
              <a:rPr lang="en-US" altLang="en-US" dirty="0">
                <a:solidFill>
                  <a:srgbClr val="000000"/>
                </a:solidFill>
                <a:latin typeface="Arial Unicode MS" panose="020B0604020202020204" pitchFamily="34" charset="-128"/>
              </a:rPr>
              <a:t>Higher symmetry crystals require less images to obtain equivalent </a:t>
            </a:r>
            <a:r>
              <a:rPr lang="en-US" altLang="en-US" dirty="0" err="1">
                <a:solidFill>
                  <a:srgbClr val="000000"/>
                </a:solidFill>
                <a:latin typeface="Arial Unicode MS" panose="020B0604020202020204" pitchFamily="34" charset="-128"/>
              </a:rPr>
              <a:t>MoO</a:t>
            </a:r>
            <a:r>
              <a:rPr lang="en-US" altLang="en-US" dirty="0">
                <a:solidFill>
                  <a:srgbClr val="000000"/>
                </a:solidFill>
                <a:latin typeface="Arial Unicode MS" panose="020B0604020202020204" pitchFamily="34" charset="-128"/>
              </a:rPr>
              <a:t> to lower symmetry crystals</a:t>
            </a:r>
          </a:p>
          <a:p>
            <a:pPr lvl="0"/>
            <a:r>
              <a:rPr lang="en-US" altLang="en-US" dirty="0">
                <a:solidFill>
                  <a:srgbClr val="000000"/>
                </a:solidFill>
                <a:latin typeface="Arial Unicode MS" panose="020B0604020202020204" pitchFamily="34" charset="-128"/>
              </a:rPr>
              <a:t>One approach is to collect all crystals as though they were triclinic (over-estimating symmetry can yield incomplete data.)</a:t>
            </a:r>
          </a:p>
          <a:p>
            <a:endParaRPr lang="en-CA" dirty="0"/>
          </a:p>
        </p:txBody>
      </p:sp>
      <p:sp>
        <p:nvSpPr>
          <p:cNvPr id="4" name="Rectangle 5"/>
          <p:cNvSpPr>
            <a:spLocks noChangeArrowheads="1"/>
          </p:cNvSpPr>
          <p:nvPr/>
        </p:nvSpPr>
        <p:spPr bwMode="auto">
          <a:xfrm>
            <a:off x="457200" y="207953"/>
            <a:ext cx="8077200" cy="95410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None/>
            </a:pPr>
            <a:r>
              <a:rPr lang="en-US" altLang="en-US" sz="2800" dirty="0"/>
              <a:t>Data Collection Strategy: Multiplicity of Observations</a:t>
            </a:r>
            <a:endParaRPr lang="en-CA" altLang="en-US" sz="2800" dirty="0"/>
          </a:p>
        </p:txBody>
      </p:sp>
    </p:spTree>
    <p:extLst>
      <p:ext uri="{BB962C8B-B14F-4D97-AF65-F5344CB8AC3E}">
        <p14:creationId xmlns:p14="http://schemas.microsoft.com/office/powerpoint/2010/main" val="227505329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a:extLst>
              <a:ext uri="{FF2B5EF4-FFF2-40B4-BE49-F238E27FC236}">
                <a16:creationId xmlns:a16="http://schemas.microsoft.com/office/drawing/2014/main" id="{992E57A5-E448-4894-9EC9-97E96447766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1364156"/>
            <a:ext cx="7162800" cy="51387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A3639A5B-A485-4B87-906C-43EEF5351F1A}"/>
              </a:ext>
            </a:extLst>
          </p:cNvPr>
          <p:cNvSpPr txBox="1"/>
          <p:nvPr/>
        </p:nvSpPr>
        <p:spPr>
          <a:xfrm>
            <a:off x="1211801" y="355107"/>
            <a:ext cx="6720397" cy="523220"/>
          </a:xfrm>
          <a:prstGeom prst="rect">
            <a:avLst/>
          </a:prstGeom>
          <a:noFill/>
        </p:spPr>
        <p:txBody>
          <a:bodyPr wrap="square" rtlCol="0">
            <a:spAutoFit/>
          </a:bodyPr>
          <a:lstStyle/>
          <a:p>
            <a:r>
              <a:rPr lang="en-US" sz="2800" b="1" u="sng" dirty="0">
                <a:latin typeface="Arial" panose="020B0604020202020204" pitchFamily="34" charset="0"/>
                <a:cs typeface="Arial" panose="020B0604020202020204" pitchFamily="34" charset="0"/>
              </a:rPr>
              <a:t>Crystal symmetry and Multiplicity</a:t>
            </a:r>
            <a:endParaRPr lang="en-CA" sz="2800" b="1" u="sng" dirty="0">
              <a:latin typeface="Arial" panose="020B0604020202020204" pitchFamily="34" charset="0"/>
              <a:cs typeface="Arial" panose="020B0604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000403CF-B536-4551-AB20-B730272BD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9863"/>
            <a:ext cx="5437188" cy="645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000403CF-B536-4551-AB20-B730272BD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9863"/>
            <a:ext cx="5437188" cy="645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Block Arc 1">
            <a:extLst>
              <a:ext uri="{FF2B5EF4-FFF2-40B4-BE49-F238E27FC236}">
                <a16:creationId xmlns:a16="http://schemas.microsoft.com/office/drawing/2014/main" id="{6F7F10ED-D569-42ED-A45D-6A673CBCF658}"/>
              </a:ext>
            </a:extLst>
          </p:cNvPr>
          <p:cNvSpPr/>
          <p:nvPr/>
        </p:nvSpPr>
        <p:spPr>
          <a:xfrm>
            <a:off x="3417903" y="603682"/>
            <a:ext cx="1908699" cy="461638"/>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 name="TextBox 2">
            <a:extLst>
              <a:ext uri="{FF2B5EF4-FFF2-40B4-BE49-F238E27FC236}">
                <a16:creationId xmlns:a16="http://schemas.microsoft.com/office/drawing/2014/main" id="{EEDDCD83-8315-4CE8-B5ED-60F3BE397385}"/>
              </a:ext>
            </a:extLst>
          </p:cNvPr>
          <p:cNvSpPr txBox="1"/>
          <p:nvPr/>
        </p:nvSpPr>
        <p:spPr>
          <a:xfrm>
            <a:off x="5415379" y="443883"/>
            <a:ext cx="3204838" cy="369332"/>
          </a:xfrm>
          <a:prstGeom prst="rect">
            <a:avLst/>
          </a:prstGeom>
          <a:noFill/>
        </p:spPr>
        <p:txBody>
          <a:bodyPr wrap="square" rtlCol="0">
            <a:spAutoFit/>
          </a:bodyPr>
          <a:lstStyle/>
          <a:p>
            <a:r>
              <a:rPr lang="en-US" dirty="0"/>
              <a:t>Two-fold symmetry about b-axis</a:t>
            </a:r>
            <a:endParaRPr lang="en-CA" dirty="0"/>
          </a:p>
        </p:txBody>
      </p:sp>
    </p:spTree>
    <p:extLst>
      <p:ext uri="{BB962C8B-B14F-4D97-AF65-F5344CB8AC3E}">
        <p14:creationId xmlns:p14="http://schemas.microsoft.com/office/powerpoint/2010/main" val="141696410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a:extLst>
              <a:ext uri="{FF2B5EF4-FFF2-40B4-BE49-F238E27FC236}">
                <a16:creationId xmlns:a16="http://schemas.microsoft.com/office/drawing/2014/main" id="{000403CF-B536-4551-AB20-B730272BDAC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169863"/>
            <a:ext cx="5437188" cy="64595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Block Arc 1">
            <a:extLst>
              <a:ext uri="{FF2B5EF4-FFF2-40B4-BE49-F238E27FC236}">
                <a16:creationId xmlns:a16="http://schemas.microsoft.com/office/drawing/2014/main" id="{6F7F10ED-D569-42ED-A45D-6A673CBCF658}"/>
              </a:ext>
            </a:extLst>
          </p:cNvPr>
          <p:cNvSpPr/>
          <p:nvPr/>
        </p:nvSpPr>
        <p:spPr>
          <a:xfrm>
            <a:off x="3417903" y="603682"/>
            <a:ext cx="1908699" cy="461638"/>
          </a:xfrm>
          <a:prstGeom prst="blockArc">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3" name="TextBox 2">
            <a:extLst>
              <a:ext uri="{FF2B5EF4-FFF2-40B4-BE49-F238E27FC236}">
                <a16:creationId xmlns:a16="http://schemas.microsoft.com/office/drawing/2014/main" id="{EEDDCD83-8315-4CE8-B5ED-60F3BE397385}"/>
              </a:ext>
            </a:extLst>
          </p:cNvPr>
          <p:cNvSpPr txBox="1"/>
          <p:nvPr/>
        </p:nvSpPr>
        <p:spPr>
          <a:xfrm>
            <a:off x="5415379" y="443883"/>
            <a:ext cx="3204838" cy="369332"/>
          </a:xfrm>
          <a:prstGeom prst="rect">
            <a:avLst/>
          </a:prstGeom>
          <a:noFill/>
        </p:spPr>
        <p:txBody>
          <a:bodyPr wrap="square" rtlCol="0">
            <a:spAutoFit/>
          </a:bodyPr>
          <a:lstStyle/>
          <a:p>
            <a:r>
              <a:rPr lang="en-US" dirty="0"/>
              <a:t>Two-fold symmetry about b-axis</a:t>
            </a:r>
            <a:endParaRPr lang="en-CA" dirty="0"/>
          </a:p>
        </p:txBody>
      </p:sp>
      <p:sp>
        <p:nvSpPr>
          <p:cNvPr id="4" name="Block Arc 3">
            <a:extLst>
              <a:ext uri="{FF2B5EF4-FFF2-40B4-BE49-F238E27FC236}">
                <a16:creationId xmlns:a16="http://schemas.microsoft.com/office/drawing/2014/main" id="{EAACC359-50E6-4B13-AC2F-454CE7526EB6}"/>
              </a:ext>
            </a:extLst>
          </p:cNvPr>
          <p:cNvSpPr/>
          <p:nvPr/>
        </p:nvSpPr>
        <p:spPr>
          <a:xfrm rot="10800000">
            <a:off x="3417903" y="1423956"/>
            <a:ext cx="3551068" cy="440354"/>
          </a:xfrm>
          <a:prstGeom prst="blockArc">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 name="TextBox 4">
            <a:extLst>
              <a:ext uri="{FF2B5EF4-FFF2-40B4-BE49-F238E27FC236}">
                <a16:creationId xmlns:a16="http://schemas.microsoft.com/office/drawing/2014/main" id="{1D0B94E3-BE3B-4517-9C36-D6B649124853}"/>
              </a:ext>
            </a:extLst>
          </p:cNvPr>
          <p:cNvSpPr txBox="1"/>
          <p:nvPr/>
        </p:nvSpPr>
        <p:spPr>
          <a:xfrm>
            <a:off x="7111014" y="1423955"/>
            <a:ext cx="1944209" cy="646331"/>
          </a:xfrm>
          <a:prstGeom prst="rect">
            <a:avLst/>
          </a:prstGeom>
          <a:noFill/>
        </p:spPr>
        <p:txBody>
          <a:bodyPr wrap="square" rtlCol="0">
            <a:spAutoFit/>
          </a:bodyPr>
          <a:lstStyle/>
          <a:p>
            <a:r>
              <a:rPr lang="en-US" dirty="0"/>
              <a:t>Mirror symmetry perp to b-axis</a:t>
            </a:r>
            <a:endParaRPr lang="en-CA" dirty="0"/>
          </a:p>
        </p:txBody>
      </p:sp>
    </p:spTree>
    <p:extLst>
      <p:ext uri="{BB962C8B-B14F-4D97-AF65-F5344CB8AC3E}">
        <p14:creationId xmlns:p14="http://schemas.microsoft.com/office/powerpoint/2010/main" val="42365241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3"/>
          <p:cNvSpPr>
            <a:spLocks noGrp="1" noChangeArrowheads="1"/>
          </p:cNvSpPr>
          <p:nvPr>
            <p:ph type="body" idx="1"/>
          </p:nvPr>
        </p:nvSpPr>
        <p:spPr>
          <a:xfrm>
            <a:off x="457200" y="1153731"/>
            <a:ext cx="8229600" cy="5562600"/>
          </a:xfrm>
        </p:spPr>
        <p:txBody>
          <a:bodyPr>
            <a:normAutofit/>
          </a:bodyPr>
          <a:lstStyle/>
          <a:p>
            <a:pPr>
              <a:lnSpc>
                <a:spcPct val="80000"/>
              </a:lnSpc>
              <a:buFontTx/>
              <a:buNone/>
            </a:pPr>
            <a:r>
              <a:rPr lang="en-US" altLang="en-US" sz="2400" dirty="0"/>
              <a:t>Faculty of Science, </a:t>
            </a:r>
            <a:r>
              <a:rPr lang="en-US" altLang="en-US" sz="2400" dirty="0" err="1"/>
              <a:t>Bijvoet</a:t>
            </a:r>
            <a:r>
              <a:rPr lang="en-US" altLang="en-US" sz="2400" dirty="0"/>
              <a:t> Center for Biomolecular Research, Crystal and Structural Chemistry. ‘Interpretation of Crystal Structure Determinations’ 2005 Course Notes: http://www.cryst.chem.uu.nl/huub/notesweb.pdf</a:t>
            </a:r>
          </a:p>
          <a:p>
            <a:pPr>
              <a:lnSpc>
                <a:spcPct val="80000"/>
              </a:lnSpc>
              <a:buFontTx/>
              <a:buNone/>
            </a:pPr>
            <a:endParaRPr lang="en-US" altLang="en-US" sz="2400" dirty="0"/>
          </a:p>
          <a:p>
            <a:pPr>
              <a:lnSpc>
                <a:spcPct val="80000"/>
              </a:lnSpc>
              <a:buFontTx/>
              <a:buNone/>
            </a:pPr>
            <a:r>
              <a:rPr lang="en-US" altLang="en-US" sz="2400" dirty="0"/>
              <a:t>The University of Oklahoma: Chemical Crystallography Lab. Crystallography Notes and Manuals. http://xrayweb.chem.ou.edu/notes/index.html</a:t>
            </a:r>
          </a:p>
          <a:p>
            <a:pPr>
              <a:lnSpc>
                <a:spcPct val="80000"/>
              </a:lnSpc>
              <a:buFontTx/>
              <a:buNone/>
            </a:pPr>
            <a:endParaRPr lang="en-US" altLang="en-US" sz="2400" dirty="0"/>
          </a:p>
          <a:p>
            <a:pPr>
              <a:lnSpc>
                <a:spcPct val="80000"/>
              </a:lnSpc>
              <a:buFontTx/>
              <a:buNone/>
            </a:pPr>
            <a:r>
              <a:rPr lang="en-US" altLang="en-US" sz="2400" dirty="0"/>
              <a:t>Müller, P. </a:t>
            </a:r>
            <a:r>
              <a:rPr lang="en-US" altLang="en-US" sz="2400" i="1" dirty="0"/>
              <a:t>Crystallographic Reviews</a:t>
            </a:r>
            <a:r>
              <a:rPr lang="en-US" altLang="en-US" sz="2400" dirty="0"/>
              <a:t>, </a:t>
            </a:r>
            <a:r>
              <a:rPr lang="en-US" altLang="en-US" sz="2400" b="1" dirty="0"/>
              <a:t>2009</a:t>
            </a:r>
            <a:r>
              <a:rPr lang="en-US" altLang="en-US" sz="2400" dirty="0"/>
              <a:t>, </a:t>
            </a:r>
            <a:r>
              <a:rPr lang="en-US" altLang="en-US" sz="2400" i="1" dirty="0"/>
              <a:t>15</a:t>
            </a:r>
            <a:r>
              <a:rPr lang="en-US" altLang="en-US" sz="2400" dirty="0"/>
              <a:t>(1), 57-83.</a:t>
            </a:r>
          </a:p>
          <a:p>
            <a:pPr>
              <a:lnSpc>
                <a:spcPct val="80000"/>
              </a:lnSpc>
              <a:buFontTx/>
              <a:buNone/>
            </a:pPr>
            <a:endParaRPr lang="en-US" altLang="en-US" sz="2400" dirty="0"/>
          </a:p>
          <a:p>
            <a:pPr>
              <a:lnSpc>
                <a:spcPct val="80000"/>
              </a:lnSpc>
              <a:buFontTx/>
              <a:buNone/>
            </a:pPr>
            <a:r>
              <a:rPr lang="en-US" altLang="en-US" sz="2400" dirty="0"/>
              <a:t>Müller, Peter. </a:t>
            </a:r>
            <a:r>
              <a:rPr lang="en-US" altLang="en-US" sz="2400" i="1" dirty="0"/>
              <a:t>5.069 Crystal Structure Analysis, Spring 2010</a:t>
            </a:r>
            <a:r>
              <a:rPr lang="en-US" altLang="en-US" sz="2400" dirty="0"/>
              <a:t>. (Massachusetts Institute of Technology: MIT </a:t>
            </a:r>
            <a:r>
              <a:rPr lang="en-US" altLang="en-US" sz="2400" dirty="0" err="1"/>
              <a:t>OpenCourseWare</a:t>
            </a:r>
            <a:r>
              <a:rPr lang="en-US" altLang="en-US" sz="2400" dirty="0"/>
              <a:t>),</a:t>
            </a:r>
            <a:r>
              <a:rPr lang="en-US" altLang="en-US" sz="2400" u="sng" dirty="0"/>
              <a:t> http://ocw.mit.edu/courses/chemistry/5-069-crystal-structure-analysis-spring-2010/</a:t>
            </a:r>
            <a:r>
              <a:rPr lang="en-US" altLang="en-US" sz="2400" dirty="0"/>
              <a:t>. License: Creative Commons BY-NC-SA </a:t>
            </a:r>
          </a:p>
          <a:p>
            <a:pPr>
              <a:lnSpc>
                <a:spcPct val="80000"/>
              </a:lnSpc>
              <a:buFontTx/>
              <a:buNone/>
            </a:pPr>
            <a:endParaRPr lang="en-US" altLang="en-US" sz="2400" dirty="0"/>
          </a:p>
        </p:txBody>
      </p:sp>
      <p:sp>
        <p:nvSpPr>
          <p:cNvPr id="3075" name="Rectangle 5"/>
          <p:cNvSpPr>
            <a:spLocks noChangeArrowheads="1"/>
          </p:cNvSpPr>
          <p:nvPr/>
        </p:nvSpPr>
        <p:spPr bwMode="auto">
          <a:xfrm>
            <a:off x="457200" y="395288"/>
            <a:ext cx="8077200" cy="57943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a:t>References and Additional Resources</a:t>
            </a:r>
            <a:r>
              <a:rPr lang="en-US" altLang="en-US" sz="2400"/>
              <a:t> </a:t>
            </a:r>
            <a:endParaRPr lang="en-CA" altLang="en-US" sz="2400"/>
          </a:p>
        </p:txBody>
      </p:sp>
    </p:spTree>
    <p:extLst>
      <p:ext uri="{BB962C8B-B14F-4D97-AF65-F5344CB8AC3E}">
        <p14:creationId xmlns:p14="http://schemas.microsoft.com/office/powerpoint/2010/main" val="171856310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C44DEB16-BEC3-472C-95AF-61C5487475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25" y="1066800"/>
            <a:ext cx="8343900" cy="480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12C91756-E4CA-42FF-9F92-A2199B4A4B8E}"/>
              </a:ext>
            </a:extLst>
          </p:cNvPr>
          <p:cNvGraphicFramePr>
            <a:graphicFrameLocks/>
          </p:cNvGraphicFramePr>
          <p:nvPr>
            <p:extLst>
              <p:ext uri="{D42A27DB-BD31-4B8C-83A1-F6EECF244321}">
                <p14:modId xmlns:p14="http://schemas.microsoft.com/office/powerpoint/2010/main" val="3060147908"/>
              </p:ext>
            </p:extLst>
          </p:nvPr>
        </p:nvGraphicFramePr>
        <p:xfrm>
          <a:off x="683581" y="1074198"/>
          <a:ext cx="6791417" cy="4669654"/>
        </p:xfrm>
        <a:graphic>
          <a:graphicData uri="http://schemas.openxmlformats.org/drawingml/2006/chart">
            <c:chart xmlns:c="http://schemas.openxmlformats.org/drawingml/2006/chart" xmlns:r="http://schemas.openxmlformats.org/officeDocument/2006/relationships" r:id="rId2"/>
          </a:graphicData>
        </a:graphic>
      </p:graphicFrame>
      <p:sp>
        <p:nvSpPr>
          <p:cNvPr id="4" name="Arrow: Curved Left 3">
            <a:extLst>
              <a:ext uri="{FF2B5EF4-FFF2-40B4-BE49-F238E27FC236}">
                <a16:creationId xmlns:a16="http://schemas.microsoft.com/office/drawing/2014/main" id="{4D4C98A9-636F-41DA-82CD-B7766700263F}"/>
              </a:ext>
            </a:extLst>
          </p:cNvPr>
          <p:cNvSpPr/>
          <p:nvPr/>
        </p:nvSpPr>
        <p:spPr>
          <a:xfrm rot="16498898">
            <a:off x="6379200" y="952799"/>
            <a:ext cx="749183" cy="2782079"/>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5" name="Arrow: Curved Up 4">
            <a:extLst>
              <a:ext uri="{FF2B5EF4-FFF2-40B4-BE49-F238E27FC236}">
                <a16:creationId xmlns:a16="http://schemas.microsoft.com/office/drawing/2014/main" id="{881D5B62-C28C-4845-BEE7-CE81C2426CAA}"/>
              </a:ext>
            </a:extLst>
          </p:cNvPr>
          <p:cNvSpPr/>
          <p:nvPr/>
        </p:nvSpPr>
        <p:spPr>
          <a:xfrm>
            <a:off x="5335479" y="4421080"/>
            <a:ext cx="2991774" cy="985421"/>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solidFill>
                <a:schemeClr val="tx1"/>
              </a:solidFill>
            </a:endParaRPr>
          </a:p>
        </p:txBody>
      </p:sp>
      <p:sp>
        <p:nvSpPr>
          <p:cNvPr id="6" name="TextBox 5">
            <a:extLst>
              <a:ext uri="{FF2B5EF4-FFF2-40B4-BE49-F238E27FC236}">
                <a16:creationId xmlns:a16="http://schemas.microsoft.com/office/drawing/2014/main" id="{577CE8AC-44C9-4F79-81C7-928B19F25274}"/>
              </a:ext>
            </a:extLst>
          </p:cNvPr>
          <p:cNvSpPr txBox="1"/>
          <p:nvPr/>
        </p:nvSpPr>
        <p:spPr>
          <a:xfrm>
            <a:off x="7390660" y="2824865"/>
            <a:ext cx="1509203" cy="369332"/>
          </a:xfrm>
          <a:prstGeom prst="rect">
            <a:avLst/>
          </a:prstGeom>
          <a:noFill/>
        </p:spPr>
        <p:txBody>
          <a:bodyPr wrap="square" rtlCol="0">
            <a:spAutoFit/>
          </a:bodyPr>
          <a:lstStyle/>
          <a:p>
            <a:r>
              <a:rPr lang="en-US" dirty="0"/>
              <a:t>wR2 = 0.074</a:t>
            </a:r>
            <a:endParaRPr lang="en-CA" dirty="0"/>
          </a:p>
        </p:txBody>
      </p:sp>
      <p:sp>
        <p:nvSpPr>
          <p:cNvPr id="7" name="TextBox 6">
            <a:extLst>
              <a:ext uri="{FF2B5EF4-FFF2-40B4-BE49-F238E27FC236}">
                <a16:creationId xmlns:a16="http://schemas.microsoft.com/office/drawing/2014/main" id="{59458892-3E84-47B1-92E8-FC8E14BF3F13}"/>
              </a:ext>
            </a:extLst>
          </p:cNvPr>
          <p:cNvSpPr txBox="1"/>
          <p:nvPr/>
        </p:nvSpPr>
        <p:spPr>
          <a:xfrm>
            <a:off x="7554897" y="3923930"/>
            <a:ext cx="1180730" cy="369332"/>
          </a:xfrm>
          <a:prstGeom prst="rect">
            <a:avLst/>
          </a:prstGeom>
          <a:noFill/>
        </p:spPr>
        <p:txBody>
          <a:bodyPr wrap="square" rtlCol="0">
            <a:spAutoFit/>
          </a:bodyPr>
          <a:lstStyle/>
          <a:p>
            <a:r>
              <a:rPr lang="en-US" dirty="0"/>
              <a:t>R1 = 0.029</a:t>
            </a:r>
            <a:endParaRPr lang="en-CA" dirty="0"/>
          </a:p>
        </p:txBody>
      </p:sp>
      <p:sp>
        <p:nvSpPr>
          <p:cNvPr id="8" name="TextBox 7">
            <a:extLst>
              <a:ext uri="{FF2B5EF4-FFF2-40B4-BE49-F238E27FC236}">
                <a16:creationId xmlns:a16="http://schemas.microsoft.com/office/drawing/2014/main" id="{421255F4-0EFB-4315-96D4-C6270E60F95B}"/>
              </a:ext>
            </a:extLst>
          </p:cNvPr>
          <p:cNvSpPr txBox="1"/>
          <p:nvPr/>
        </p:nvSpPr>
        <p:spPr>
          <a:xfrm>
            <a:off x="316637" y="2455533"/>
            <a:ext cx="1509203" cy="369332"/>
          </a:xfrm>
          <a:prstGeom prst="rect">
            <a:avLst/>
          </a:prstGeom>
          <a:noFill/>
        </p:spPr>
        <p:txBody>
          <a:bodyPr wrap="square" rtlCol="0">
            <a:spAutoFit/>
          </a:bodyPr>
          <a:lstStyle/>
          <a:p>
            <a:r>
              <a:rPr lang="en-US" dirty="0"/>
              <a:t>wR2 = 0.090</a:t>
            </a:r>
            <a:endParaRPr lang="en-CA" dirty="0"/>
          </a:p>
        </p:txBody>
      </p:sp>
      <p:sp>
        <p:nvSpPr>
          <p:cNvPr id="9" name="TextBox 8">
            <a:extLst>
              <a:ext uri="{FF2B5EF4-FFF2-40B4-BE49-F238E27FC236}">
                <a16:creationId xmlns:a16="http://schemas.microsoft.com/office/drawing/2014/main" id="{A3AF08AB-F0C2-47C0-9ACB-2C5FF9153BAA}"/>
              </a:ext>
            </a:extLst>
          </p:cNvPr>
          <p:cNvSpPr txBox="1"/>
          <p:nvPr/>
        </p:nvSpPr>
        <p:spPr>
          <a:xfrm>
            <a:off x="480874" y="3554598"/>
            <a:ext cx="1180730" cy="369332"/>
          </a:xfrm>
          <a:prstGeom prst="rect">
            <a:avLst/>
          </a:prstGeom>
          <a:noFill/>
        </p:spPr>
        <p:txBody>
          <a:bodyPr wrap="square" rtlCol="0">
            <a:spAutoFit/>
          </a:bodyPr>
          <a:lstStyle/>
          <a:p>
            <a:r>
              <a:rPr lang="en-US" dirty="0"/>
              <a:t>R1 = 0.041</a:t>
            </a:r>
            <a:endParaRPr lang="en-CA" dirty="0"/>
          </a:p>
        </p:txBody>
      </p:sp>
    </p:spTree>
    <p:extLst>
      <p:ext uri="{BB962C8B-B14F-4D97-AF65-F5344CB8AC3E}">
        <p14:creationId xmlns:p14="http://schemas.microsoft.com/office/powerpoint/2010/main" val="2180452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Chart 1">
            <a:extLst>
              <a:ext uri="{FF2B5EF4-FFF2-40B4-BE49-F238E27FC236}">
                <a16:creationId xmlns:a16="http://schemas.microsoft.com/office/drawing/2014/main" id="{4BCD3072-1B6B-4D69-8092-B9BFE8941289}"/>
              </a:ext>
            </a:extLst>
          </p:cNvPr>
          <p:cNvGraphicFramePr>
            <a:graphicFrameLocks/>
          </p:cNvGraphicFramePr>
          <p:nvPr>
            <p:extLst>
              <p:ext uri="{D42A27DB-BD31-4B8C-83A1-F6EECF244321}">
                <p14:modId xmlns:p14="http://schemas.microsoft.com/office/powerpoint/2010/main" val="1652825108"/>
              </p:ext>
            </p:extLst>
          </p:nvPr>
        </p:nvGraphicFramePr>
        <p:xfrm>
          <a:off x="603681" y="834501"/>
          <a:ext cx="7279689" cy="5122416"/>
        </p:xfrm>
        <a:graphic>
          <a:graphicData uri="http://schemas.openxmlformats.org/drawingml/2006/chart">
            <c:chart xmlns:c="http://schemas.openxmlformats.org/drawingml/2006/chart" xmlns:r="http://schemas.openxmlformats.org/officeDocument/2006/relationships" r:id="rId2"/>
          </a:graphicData>
        </a:graphic>
      </p:graphicFrame>
      <p:sp>
        <p:nvSpPr>
          <p:cNvPr id="3" name="TextBox 2">
            <a:extLst>
              <a:ext uri="{FF2B5EF4-FFF2-40B4-BE49-F238E27FC236}">
                <a16:creationId xmlns:a16="http://schemas.microsoft.com/office/drawing/2014/main" id="{035B035B-459C-4572-9C3C-D519E5DE5ECE}"/>
              </a:ext>
            </a:extLst>
          </p:cNvPr>
          <p:cNvSpPr txBox="1"/>
          <p:nvPr/>
        </p:nvSpPr>
        <p:spPr>
          <a:xfrm>
            <a:off x="1300577" y="221941"/>
            <a:ext cx="5885895" cy="523220"/>
          </a:xfrm>
          <a:prstGeom prst="rect">
            <a:avLst/>
          </a:prstGeom>
          <a:noFill/>
        </p:spPr>
        <p:txBody>
          <a:bodyPr wrap="square" rtlCol="0">
            <a:spAutoFit/>
          </a:bodyPr>
          <a:lstStyle/>
          <a:p>
            <a:r>
              <a:rPr lang="en-US" sz="2800" b="1" dirty="0">
                <a:cs typeface="Arial" panose="020B0604020202020204" pitchFamily="34" charset="0"/>
              </a:rPr>
              <a:t>Avg C-C bond precision vs. multiplicity</a:t>
            </a:r>
            <a:endParaRPr lang="en-CA" sz="2800" b="1" dirty="0">
              <a:cs typeface="Arial" panose="020B0604020202020204" pitchFamily="34" charset="0"/>
            </a:endParaRPr>
          </a:p>
        </p:txBody>
      </p:sp>
    </p:spTree>
    <p:extLst>
      <p:ext uri="{BB962C8B-B14F-4D97-AF65-F5344CB8AC3E}">
        <p14:creationId xmlns:p14="http://schemas.microsoft.com/office/powerpoint/2010/main" val="200767820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EB0986B4-B463-4D5F-9E85-ADDAB02ED2A6}"/>
              </a:ext>
            </a:extLst>
          </p:cNvPr>
          <p:cNvPicPr>
            <a:picLocks noChangeAspect="1"/>
          </p:cNvPicPr>
          <p:nvPr/>
        </p:nvPicPr>
        <p:blipFill>
          <a:blip r:embed="rId2"/>
          <a:stretch>
            <a:fillRect/>
          </a:stretch>
        </p:blipFill>
        <p:spPr>
          <a:xfrm>
            <a:off x="5678940" y="2558988"/>
            <a:ext cx="3894643" cy="1740024"/>
          </a:xfrm>
          <a:prstGeom prst="rect">
            <a:avLst/>
          </a:prstGeom>
        </p:spPr>
      </p:pic>
      <p:pic>
        <p:nvPicPr>
          <p:cNvPr id="2" name="Picture 1">
            <a:extLst>
              <a:ext uri="{FF2B5EF4-FFF2-40B4-BE49-F238E27FC236}">
                <a16:creationId xmlns:a16="http://schemas.microsoft.com/office/drawing/2014/main" id="{743331B5-8E8A-4C2F-805F-47A92B38F0AB}"/>
              </a:ext>
            </a:extLst>
          </p:cNvPr>
          <p:cNvPicPr>
            <a:picLocks noChangeAspect="1"/>
          </p:cNvPicPr>
          <p:nvPr/>
        </p:nvPicPr>
        <p:blipFill>
          <a:blip r:embed="rId3"/>
          <a:stretch>
            <a:fillRect/>
          </a:stretch>
        </p:blipFill>
        <p:spPr>
          <a:xfrm>
            <a:off x="513177" y="0"/>
            <a:ext cx="5418833" cy="6858000"/>
          </a:xfrm>
          <a:prstGeom prst="rect">
            <a:avLst/>
          </a:prstGeom>
        </p:spPr>
      </p:pic>
      <p:sp>
        <p:nvSpPr>
          <p:cNvPr id="4" name="Rectangle 3">
            <a:extLst>
              <a:ext uri="{FF2B5EF4-FFF2-40B4-BE49-F238E27FC236}">
                <a16:creationId xmlns:a16="http://schemas.microsoft.com/office/drawing/2014/main" id="{BBA528A3-84B6-4EF4-AB7A-AC6C4B05D6F5}"/>
              </a:ext>
            </a:extLst>
          </p:cNvPr>
          <p:cNvSpPr/>
          <p:nvPr/>
        </p:nvSpPr>
        <p:spPr>
          <a:xfrm>
            <a:off x="513177" y="2672178"/>
            <a:ext cx="4573728" cy="337352"/>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C206F6F7-0B9E-4E79-80D2-6F09641BC110}"/>
              </a:ext>
            </a:extLst>
          </p:cNvPr>
          <p:cNvSpPr/>
          <p:nvPr/>
        </p:nvSpPr>
        <p:spPr>
          <a:xfrm>
            <a:off x="4048218" y="3848471"/>
            <a:ext cx="1287262" cy="240140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649102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8E3AA27-F366-40B4-86AE-F679987DB689}"/>
              </a:ext>
            </a:extLst>
          </p:cNvPr>
          <p:cNvPicPr>
            <a:picLocks noChangeAspect="1"/>
          </p:cNvPicPr>
          <p:nvPr/>
        </p:nvPicPr>
        <p:blipFill>
          <a:blip r:embed="rId2"/>
          <a:stretch>
            <a:fillRect/>
          </a:stretch>
        </p:blipFill>
        <p:spPr>
          <a:xfrm>
            <a:off x="5572408" y="2558988"/>
            <a:ext cx="3894643" cy="1740024"/>
          </a:xfrm>
          <a:prstGeom prst="rect">
            <a:avLst/>
          </a:prstGeom>
        </p:spPr>
      </p:pic>
      <p:pic>
        <p:nvPicPr>
          <p:cNvPr id="4" name="Picture 3">
            <a:extLst>
              <a:ext uri="{FF2B5EF4-FFF2-40B4-BE49-F238E27FC236}">
                <a16:creationId xmlns:a16="http://schemas.microsoft.com/office/drawing/2014/main" id="{042A8158-44AF-4FEA-984D-1DAD2674D44D}"/>
              </a:ext>
            </a:extLst>
          </p:cNvPr>
          <p:cNvPicPr>
            <a:picLocks noChangeAspect="1"/>
          </p:cNvPicPr>
          <p:nvPr/>
        </p:nvPicPr>
        <p:blipFill>
          <a:blip r:embed="rId3"/>
          <a:stretch>
            <a:fillRect/>
          </a:stretch>
        </p:blipFill>
        <p:spPr>
          <a:xfrm>
            <a:off x="477666" y="0"/>
            <a:ext cx="5418833" cy="6858000"/>
          </a:xfrm>
          <a:prstGeom prst="rect">
            <a:avLst/>
          </a:prstGeom>
        </p:spPr>
      </p:pic>
      <p:sp>
        <p:nvSpPr>
          <p:cNvPr id="2" name="Rectangle 1">
            <a:extLst>
              <a:ext uri="{FF2B5EF4-FFF2-40B4-BE49-F238E27FC236}">
                <a16:creationId xmlns:a16="http://schemas.microsoft.com/office/drawing/2014/main" id="{5AC06635-3C4F-42AE-B801-BB78A04BED4F}"/>
              </a:ext>
            </a:extLst>
          </p:cNvPr>
          <p:cNvSpPr/>
          <p:nvPr/>
        </p:nvSpPr>
        <p:spPr>
          <a:xfrm>
            <a:off x="477666" y="2672178"/>
            <a:ext cx="4476073" cy="319596"/>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3" name="Rectangle 2">
            <a:extLst>
              <a:ext uri="{FF2B5EF4-FFF2-40B4-BE49-F238E27FC236}">
                <a16:creationId xmlns:a16="http://schemas.microsoft.com/office/drawing/2014/main" id="{9C862CE4-028F-417D-B49F-B5F00E37DE4C}"/>
              </a:ext>
            </a:extLst>
          </p:cNvPr>
          <p:cNvSpPr/>
          <p:nvPr/>
        </p:nvSpPr>
        <p:spPr>
          <a:xfrm>
            <a:off x="4039340" y="3866227"/>
            <a:ext cx="1313895" cy="2325949"/>
          </a:xfrm>
          <a:prstGeom prst="rect">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209687927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 1">
            <a:extLst>
              <a:ext uri="{FF2B5EF4-FFF2-40B4-BE49-F238E27FC236}">
                <a16:creationId xmlns:a16="http://schemas.microsoft.com/office/drawing/2014/main" id="{490C3CDF-2BC2-4976-B42D-78F3FFF0BA19}"/>
              </a:ext>
            </a:extLst>
          </p:cNvPr>
          <p:cNvSpPr/>
          <p:nvPr/>
        </p:nvSpPr>
        <p:spPr>
          <a:xfrm>
            <a:off x="2175029" y="3258105"/>
            <a:ext cx="532660" cy="523782"/>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 name="Straight Connector 3">
            <a:extLst>
              <a:ext uri="{FF2B5EF4-FFF2-40B4-BE49-F238E27FC236}">
                <a16:creationId xmlns:a16="http://schemas.microsoft.com/office/drawing/2014/main" id="{52FDE12A-83DC-4317-B5F3-43BC1E1675A1}"/>
              </a:ext>
            </a:extLst>
          </p:cNvPr>
          <p:cNvCxnSpPr/>
          <p:nvPr/>
        </p:nvCxnSpPr>
        <p:spPr>
          <a:xfrm>
            <a:off x="1038687" y="3551068"/>
            <a:ext cx="14204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8F4E1C-FC0A-480A-9078-7AAB4F7AA451}"/>
              </a:ext>
            </a:extLst>
          </p:cNvPr>
          <p:cNvCxnSpPr/>
          <p:nvPr/>
        </p:nvCxnSpPr>
        <p:spPr>
          <a:xfrm>
            <a:off x="2459115" y="3551068"/>
            <a:ext cx="2982897" cy="2929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F91BE43-DEF9-40A9-BDDF-BA403032457C}"/>
              </a:ext>
            </a:extLst>
          </p:cNvPr>
          <p:cNvCxnSpPr>
            <a:cxnSpLocks/>
          </p:cNvCxnSpPr>
          <p:nvPr/>
        </p:nvCxnSpPr>
        <p:spPr>
          <a:xfrm flipV="1">
            <a:off x="2459115" y="3258105"/>
            <a:ext cx="2982897" cy="2929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FFFC162-5FD0-43C5-92BE-5C9B869F60B0}"/>
              </a:ext>
            </a:extLst>
          </p:cNvPr>
          <p:cNvCxnSpPr/>
          <p:nvPr/>
        </p:nvCxnSpPr>
        <p:spPr>
          <a:xfrm>
            <a:off x="3329126" y="2459114"/>
            <a:ext cx="0" cy="21839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FAF16D-2FC5-4D7D-8055-0C13881EB5F1}"/>
              </a:ext>
            </a:extLst>
          </p:cNvPr>
          <p:cNvSpPr/>
          <p:nvPr/>
        </p:nvSpPr>
        <p:spPr>
          <a:xfrm>
            <a:off x="5983550" y="1970843"/>
            <a:ext cx="2894119" cy="316045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A723A8A6-AAF9-45B6-9B79-CBBCC40D8CF9}"/>
              </a:ext>
            </a:extLst>
          </p:cNvPr>
          <p:cNvSpPr/>
          <p:nvPr/>
        </p:nvSpPr>
        <p:spPr>
          <a:xfrm>
            <a:off x="7285607" y="3218155"/>
            <a:ext cx="257453" cy="301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CFBEC688-6B1B-4276-A5D1-5C1C56D021DD}"/>
              </a:ext>
            </a:extLst>
          </p:cNvPr>
          <p:cNvSpPr/>
          <p:nvPr/>
        </p:nvSpPr>
        <p:spPr>
          <a:xfrm>
            <a:off x="7285607" y="3511118"/>
            <a:ext cx="257453" cy="301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5">
            <a:extLst>
              <a:ext uri="{FF2B5EF4-FFF2-40B4-BE49-F238E27FC236}">
                <a16:creationId xmlns:a16="http://schemas.microsoft.com/office/drawing/2014/main" id="{6986A75F-7CEF-436F-9C9D-6DAEEAE65673}"/>
              </a:ext>
            </a:extLst>
          </p:cNvPr>
          <p:cNvSpPr>
            <a:spLocks noChangeArrowheads="1"/>
          </p:cNvSpPr>
          <p:nvPr/>
        </p:nvSpPr>
        <p:spPr bwMode="auto">
          <a:xfrm>
            <a:off x="457200" y="423396"/>
            <a:ext cx="8077200" cy="523220"/>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None/>
            </a:pPr>
            <a:r>
              <a:rPr lang="en-US" altLang="en-US" sz="2800" dirty="0"/>
              <a:t>Data Collection Strategy: Crystal-to-detector</a:t>
            </a:r>
            <a:endParaRPr lang="en-CA" altLang="en-US" sz="2800" dirty="0"/>
          </a:p>
        </p:txBody>
      </p:sp>
      <p:sp>
        <p:nvSpPr>
          <p:cNvPr id="16" name="Left Brace 15">
            <a:extLst>
              <a:ext uri="{FF2B5EF4-FFF2-40B4-BE49-F238E27FC236}">
                <a16:creationId xmlns:a16="http://schemas.microsoft.com/office/drawing/2014/main" id="{0BF000FD-EBD4-4853-A717-D33A9CB133CC}"/>
              </a:ext>
            </a:extLst>
          </p:cNvPr>
          <p:cNvSpPr/>
          <p:nvPr/>
        </p:nvSpPr>
        <p:spPr>
          <a:xfrm rot="5400000">
            <a:off x="2738761" y="1468771"/>
            <a:ext cx="292964" cy="887767"/>
          </a:xfrm>
          <a:prstGeom prst="leftBrace">
            <a:avLst>
              <a:gd name="adj1" fmla="val 8333"/>
              <a:gd name="adj2" fmla="val 4909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7" name="TextBox 16">
            <a:extLst>
              <a:ext uri="{FF2B5EF4-FFF2-40B4-BE49-F238E27FC236}">
                <a16:creationId xmlns:a16="http://schemas.microsoft.com/office/drawing/2014/main" id="{B8892A4E-1820-4F57-9EC3-539F4D9A8E43}"/>
              </a:ext>
            </a:extLst>
          </p:cNvPr>
          <p:cNvSpPr txBox="1"/>
          <p:nvPr/>
        </p:nvSpPr>
        <p:spPr>
          <a:xfrm>
            <a:off x="2565647" y="1182011"/>
            <a:ext cx="639192" cy="369332"/>
          </a:xfrm>
          <a:prstGeom prst="rect">
            <a:avLst/>
          </a:prstGeom>
          <a:noFill/>
        </p:spPr>
        <p:txBody>
          <a:bodyPr wrap="square" rtlCol="0">
            <a:spAutoFit/>
          </a:bodyPr>
          <a:lstStyle/>
          <a:p>
            <a:r>
              <a:rPr lang="en-US" dirty="0"/>
              <a:t>Dx 1</a:t>
            </a:r>
            <a:endParaRPr lang="en-CA" dirty="0"/>
          </a:p>
        </p:txBody>
      </p:sp>
      <p:sp>
        <p:nvSpPr>
          <p:cNvPr id="18" name="TextBox 17">
            <a:extLst>
              <a:ext uri="{FF2B5EF4-FFF2-40B4-BE49-F238E27FC236}">
                <a16:creationId xmlns:a16="http://schemas.microsoft.com/office/drawing/2014/main" id="{A91C046B-0EAC-438F-B063-3AF0417A4D51}"/>
              </a:ext>
            </a:extLst>
          </p:cNvPr>
          <p:cNvSpPr txBox="1"/>
          <p:nvPr/>
        </p:nvSpPr>
        <p:spPr>
          <a:xfrm>
            <a:off x="1433755" y="5383601"/>
            <a:ext cx="3790741" cy="584775"/>
          </a:xfrm>
          <a:prstGeom prst="rect">
            <a:avLst/>
          </a:prstGeom>
          <a:noFill/>
        </p:spPr>
        <p:txBody>
          <a:bodyPr wrap="square" rtlCol="0">
            <a:spAutoFit/>
          </a:bodyPr>
          <a:lstStyle/>
          <a:p>
            <a:r>
              <a:rPr lang="el-GR" sz="3200" dirty="0"/>
              <a:t>λ</a:t>
            </a:r>
            <a:r>
              <a:rPr lang="en-US" sz="3200" dirty="0"/>
              <a:t>=0.71073 Å (Mo K</a:t>
            </a:r>
            <a:r>
              <a:rPr lang="el-GR" sz="3200" dirty="0"/>
              <a:t>α</a:t>
            </a:r>
            <a:r>
              <a:rPr lang="en-US" sz="3200" dirty="0"/>
              <a:t>)</a:t>
            </a:r>
            <a:endParaRPr lang="en-CA" sz="3200" dirty="0"/>
          </a:p>
        </p:txBody>
      </p:sp>
    </p:spTree>
    <p:extLst>
      <p:ext uri="{BB962C8B-B14F-4D97-AF65-F5344CB8AC3E}">
        <p14:creationId xmlns:p14="http://schemas.microsoft.com/office/powerpoint/2010/main" val="238916607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 1">
            <a:extLst>
              <a:ext uri="{FF2B5EF4-FFF2-40B4-BE49-F238E27FC236}">
                <a16:creationId xmlns:a16="http://schemas.microsoft.com/office/drawing/2014/main" id="{490C3CDF-2BC2-4976-B42D-78F3FFF0BA19}"/>
              </a:ext>
            </a:extLst>
          </p:cNvPr>
          <p:cNvSpPr/>
          <p:nvPr/>
        </p:nvSpPr>
        <p:spPr>
          <a:xfrm>
            <a:off x="2175029" y="3258105"/>
            <a:ext cx="532660" cy="523782"/>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 name="Straight Connector 3">
            <a:extLst>
              <a:ext uri="{FF2B5EF4-FFF2-40B4-BE49-F238E27FC236}">
                <a16:creationId xmlns:a16="http://schemas.microsoft.com/office/drawing/2014/main" id="{52FDE12A-83DC-4317-B5F3-43BC1E1675A1}"/>
              </a:ext>
            </a:extLst>
          </p:cNvPr>
          <p:cNvCxnSpPr/>
          <p:nvPr/>
        </p:nvCxnSpPr>
        <p:spPr>
          <a:xfrm>
            <a:off x="1038687" y="3551068"/>
            <a:ext cx="14204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8F4E1C-FC0A-480A-9078-7AAB4F7AA451}"/>
              </a:ext>
            </a:extLst>
          </p:cNvPr>
          <p:cNvCxnSpPr/>
          <p:nvPr/>
        </p:nvCxnSpPr>
        <p:spPr>
          <a:xfrm>
            <a:off x="2459115" y="3551068"/>
            <a:ext cx="2982897" cy="2929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AF91BE43-DEF9-40A9-BDDF-BA403032457C}"/>
              </a:ext>
            </a:extLst>
          </p:cNvPr>
          <p:cNvCxnSpPr>
            <a:cxnSpLocks/>
          </p:cNvCxnSpPr>
          <p:nvPr/>
        </p:nvCxnSpPr>
        <p:spPr>
          <a:xfrm flipV="1">
            <a:off x="2459115" y="3258105"/>
            <a:ext cx="2982897" cy="292963"/>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8867EF47-146D-4FB4-8590-41A0F6313E4F}"/>
              </a:ext>
            </a:extLst>
          </p:cNvPr>
          <p:cNvCxnSpPr/>
          <p:nvPr/>
        </p:nvCxnSpPr>
        <p:spPr>
          <a:xfrm>
            <a:off x="4635623" y="2459114"/>
            <a:ext cx="0" cy="21839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FAF16D-2FC5-4D7D-8055-0C13881EB5F1}"/>
              </a:ext>
            </a:extLst>
          </p:cNvPr>
          <p:cNvSpPr/>
          <p:nvPr/>
        </p:nvSpPr>
        <p:spPr>
          <a:xfrm>
            <a:off x="5983550" y="1970843"/>
            <a:ext cx="2894119" cy="316045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A723A8A6-AAF9-45B6-9B79-CBBCC40D8CF9}"/>
              </a:ext>
            </a:extLst>
          </p:cNvPr>
          <p:cNvSpPr/>
          <p:nvPr/>
        </p:nvSpPr>
        <p:spPr>
          <a:xfrm>
            <a:off x="7285607" y="3102745"/>
            <a:ext cx="257453" cy="301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CFBEC688-6B1B-4276-A5D1-5C1C56D021DD}"/>
              </a:ext>
            </a:extLst>
          </p:cNvPr>
          <p:cNvSpPr/>
          <p:nvPr/>
        </p:nvSpPr>
        <p:spPr>
          <a:xfrm>
            <a:off x="7285607" y="3630966"/>
            <a:ext cx="257453" cy="301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4" name="Rectangle 5">
            <a:extLst>
              <a:ext uri="{FF2B5EF4-FFF2-40B4-BE49-F238E27FC236}">
                <a16:creationId xmlns:a16="http://schemas.microsoft.com/office/drawing/2014/main" id="{3944E0EE-D997-4BD4-8279-484F4B445F96}"/>
              </a:ext>
            </a:extLst>
          </p:cNvPr>
          <p:cNvSpPr>
            <a:spLocks noChangeArrowheads="1"/>
          </p:cNvSpPr>
          <p:nvPr/>
        </p:nvSpPr>
        <p:spPr bwMode="auto">
          <a:xfrm>
            <a:off x="457200" y="423396"/>
            <a:ext cx="8077200" cy="523220"/>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None/>
            </a:pPr>
            <a:r>
              <a:rPr lang="en-US" altLang="en-US" sz="2800" dirty="0"/>
              <a:t>Data Collection Strategy: Crystal-to-detector</a:t>
            </a:r>
            <a:endParaRPr lang="en-CA" altLang="en-US" sz="2800" dirty="0"/>
          </a:p>
        </p:txBody>
      </p:sp>
      <p:sp>
        <p:nvSpPr>
          <p:cNvPr id="3" name="Left Brace 2">
            <a:extLst>
              <a:ext uri="{FF2B5EF4-FFF2-40B4-BE49-F238E27FC236}">
                <a16:creationId xmlns:a16="http://schemas.microsoft.com/office/drawing/2014/main" id="{2728BA1F-1CDE-4A75-B728-1497CEF66CD5}"/>
              </a:ext>
            </a:extLst>
          </p:cNvPr>
          <p:cNvSpPr/>
          <p:nvPr/>
        </p:nvSpPr>
        <p:spPr>
          <a:xfrm rot="5400000">
            <a:off x="3285757" y="918964"/>
            <a:ext cx="523221" cy="2176508"/>
          </a:xfrm>
          <a:prstGeom prst="leftBrace">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0" name="TextBox 9">
            <a:extLst>
              <a:ext uri="{FF2B5EF4-FFF2-40B4-BE49-F238E27FC236}">
                <a16:creationId xmlns:a16="http://schemas.microsoft.com/office/drawing/2014/main" id="{5A8B3871-F79D-4C28-99EF-C1E92C6A2F44}"/>
              </a:ext>
            </a:extLst>
          </p:cNvPr>
          <p:cNvSpPr txBox="1"/>
          <p:nvPr/>
        </p:nvSpPr>
        <p:spPr>
          <a:xfrm>
            <a:off x="3213717" y="1239579"/>
            <a:ext cx="656947" cy="369332"/>
          </a:xfrm>
          <a:prstGeom prst="rect">
            <a:avLst/>
          </a:prstGeom>
          <a:noFill/>
        </p:spPr>
        <p:txBody>
          <a:bodyPr wrap="square" rtlCol="0">
            <a:spAutoFit/>
          </a:bodyPr>
          <a:lstStyle/>
          <a:p>
            <a:r>
              <a:rPr lang="en-US" dirty="0"/>
              <a:t>Dx 2</a:t>
            </a:r>
            <a:endParaRPr lang="en-CA" dirty="0"/>
          </a:p>
        </p:txBody>
      </p:sp>
    </p:spTree>
    <p:extLst>
      <p:ext uri="{BB962C8B-B14F-4D97-AF65-F5344CB8AC3E}">
        <p14:creationId xmlns:p14="http://schemas.microsoft.com/office/powerpoint/2010/main" val="32795311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entagon 1">
            <a:extLst>
              <a:ext uri="{FF2B5EF4-FFF2-40B4-BE49-F238E27FC236}">
                <a16:creationId xmlns:a16="http://schemas.microsoft.com/office/drawing/2014/main" id="{490C3CDF-2BC2-4976-B42D-78F3FFF0BA19}"/>
              </a:ext>
            </a:extLst>
          </p:cNvPr>
          <p:cNvSpPr/>
          <p:nvPr/>
        </p:nvSpPr>
        <p:spPr>
          <a:xfrm>
            <a:off x="2175029" y="3258105"/>
            <a:ext cx="532660" cy="523782"/>
          </a:xfrm>
          <a:prstGeom prst="pentag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cxnSp>
        <p:nvCxnSpPr>
          <p:cNvPr id="4" name="Straight Connector 3">
            <a:extLst>
              <a:ext uri="{FF2B5EF4-FFF2-40B4-BE49-F238E27FC236}">
                <a16:creationId xmlns:a16="http://schemas.microsoft.com/office/drawing/2014/main" id="{52FDE12A-83DC-4317-B5F3-43BC1E1675A1}"/>
              </a:ext>
            </a:extLst>
          </p:cNvPr>
          <p:cNvCxnSpPr/>
          <p:nvPr/>
        </p:nvCxnSpPr>
        <p:spPr>
          <a:xfrm>
            <a:off x="1038687" y="3551068"/>
            <a:ext cx="142042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C8F4E1C-FC0A-480A-9078-7AAB4F7AA451}"/>
              </a:ext>
            </a:extLst>
          </p:cNvPr>
          <p:cNvCxnSpPr>
            <a:cxnSpLocks/>
          </p:cNvCxnSpPr>
          <p:nvPr/>
        </p:nvCxnSpPr>
        <p:spPr>
          <a:xfrm flipV="1">
            <a:off x="2459115" y="2297310"/>
            <a:ext cx="2734322" cy="12428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CFFFC162-5FD0-43C5-92BE-5C9B869F60B0}"/>
              </a:ext>
            </a:extLst>
          </p:cNvPr>
          <p:cNvCxnSpPr/>
          <p:nvPr/>
        </p:nvCxnSpPr>
        <p:spPr>
          <a:xfrm>
            <a:off x="3329126" y="2459114"/>
            <a:ext cx="0" cy="218390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21FAF16D-2FC5-4D7D-8055-0C13881EB5F1}"/>
              </a:ext>
            </a:extLst>
          </p:cNvPr>
          <p:cNvSpPr/>
          <p:nvPr/>
        </p:nvSpPr>
        <p:spPr>
          <a:xfrm>
            <a:off x="5983550" y="1970843"/>
            <a:ext cx="2894119" cy="3160450"/>
          </a:xfrm>
          <a:prstGeom prst="rect">
            <a:avLst/>
          </a:prstGeom>
          <a:no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2" name="Oval 11">
            <a:extLst>
              <a:ext uri="{FF2B5EF4-FFF2-40B4-BE49-F238E27FC236}">
                <a16:creationId xmlns:a16="http://schemas.microsoft.com/office/drawing/2014/main" id="{A723A8A6-AAF9-45B6-9B79-CBBCC40D8CF9}"/>
              </a:ext>
            </a:extLst>
          </p:cNvPr>
          <p:cNvSpPr/>
          <p:nvPr/>
        </p:nvSpPr>
        <p:spPr>
          <a:xfrm>
            <a:off x="7285606" y="2956264"/>
            <a:ext cx="257453" cy="301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Oval 12">
            <a:extLst>
              <a:ext uri="{FF2B5EF4-FFF2-40B4-BE49-F238E27FC236}">
                <a16:creationId xmlns:a16="http://schemas.microsoft.com/office/drawing/2014/main" id="{CFBEC688-6B1B-4276-A5D1-5C1C56D021DD}"/>
              </a:ext>
            </a:extLst>
          </p:cNvPr>
          <p:cNvSpPr/>
          <p:nvPr/>
        </p:nvSpPr>
        <p:spPr>
          <a:xfrm>
            <a:off x="7285606" y="3630966"/>
            <a:ext cx="257453" cy="30184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5" name="Rectangle 5">
            <a:extLst>
              <a:ext uri="{FF2B5EF4-FFF2-40B4-BE49-F238E27FC236}">
                <a16:creationId xmlns:a16="http://schemas.microsoft.com/office/drawing/2014/main" id="{6986A75F-7CEF-436F-9C9D-6DAEEAE65673}"/>
              </a:ext>
            </a:extLst>
          </p:cNvPr>
          <p:cNvSpPr>
            <a:spLocks noChangeArrowheads="1"/>
          </p:cNvSpPr>
          <p:nvPr/>
        </p:nvSpPr>
        <p:spPr bwMode="auto">
          <a:xfrm>
            <a:off x="457200" y="423396"/>
            <a:ext cx="8077200" cy="523220"/>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None/>
            </a:pPr>
            <a:r>
              <a:rPr lang="en-US" altLang="en-US" sz="2800" dirty="0"/>
              <a:t>Data Collection Strategy: Crystal-to-detector</a:t>
            </a:r>
            <a:endParaRPr lang="en-CA" altLang="en-US" sz="2800" dirty="0"/>
          </a:p>
        </p:txBody>
      </p:sp>
      <p:sp>
        <p:nvSpPr>
          <p:cNvPr id="16" name="Left Brace 15">
            <a:extLst>
              <a:ext uri="{FF2B5EF4-FFF2-40B4-BE49-F238E27FC236}">
                <a16:creationId xmlns:a16="http://schemas.microsoft.com/office/drawing/2014/main" id="{0BF000FD-EBD4-4853-A717-D33A9CB133CC}"/>
              </a:ext>
            </a:extLst>
          </p:cNvPr>
          <p:cNvSpPr/>
          <p:nvPr/>
        </p:nvSpPr>
        <p:spPr>
          <a:xfrm rot="5400000">
            <a:off x="2738761" y="1468771"/>
            <a:ext cx="292964" cy="887767"/>
          </a:xfrm>
          <a:prstGeom prst="leftBrace">
            <a:avLst>
              <a:gd name="adj1" fmla="val 8333"/>
              <a:gd name="adj2" fmla="val 49094"/>
            </a:avLst>
          </a:prstGeom>
          <a:ln w="381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CA"/>
          </a:p>
        </p:txBody>
      </p:sp>
      <p:sp>
        <p:nvSpPr>
          <p:cNvPr id="17" name="TextBox 16">
            <a:extLst>
              <a:ext uri="{FF2B5EF4-FFF2-40B4-BE49-F238E27FC236}">
                <a16:creationId xmlns:a16="http://schemas.microsoft.com/office/drawing/2014/main" id="{B8892A4E-1820-4F57-9EC3-539F4D9A8E43}"/>
              </a:ext>
            </a:extLst>
          </p:cNvPr>
          <p:cNvSpPr txBox="1"/>
          <p:nvPr/>
        </p:nvSpPr>
        <p:spPr>
          <a:xfrm>
            <a:off x="2565647" y="1182011"/>
            <a:ext cx="639192" cy="369332"/>
          </a:xfrm>
          <a:prstGeom prst="rect">
            <a:avLst/>
          </a:prstGeom>
          <a:noFill/>
        </p:spPr>
        <p:txBody>
          <a:bodyPr wrap="square" rtlCol="0">
            <a:spAutoFit/>
          </a:bodyPr>
          <a:lstStyle/>
          <a:p>
            <a:r>
              <a:rPr lang="en-US" dirty="0"/>
              <a:t>Dx 1</a:t>
            </a:r>
            <a:endParaRPr lang="en-CA" dirty="0"/>
          </a:p>
        </p:txBody>
      </p:sp>
      <p:cxnSp>
        <p:nvCxnSpPr>
          <p:cNvPr id="14" name="Straight Connector 13">
            <a:extLst>
              <a:ext uri="{FF2B5EF4-FFF2-40B4-BE49-F238E27FC236}">
                <a16:creationId xmlns:a16="http://schemas.microsoft.com/office/drawing/2014/main" id="{664D45FD-F165-405C-92B8-7B1F9C56C8E8}"/>
              </a:ext>
            </a:extLst>
          </p:cNvPr>
          <p:cNvCxnSpPr>
            <a:cxnSpLocks/>
          </p:cNvCxnSpPr>
          <p:nvPr/>
        </p:nvCxnSpPr>
        <p:spPr>
          <a:xfrm flipH="1" flipV="1">
            <a:off x="2441359" y="3551067"/>
            <a:ext cx="2734322" cy="1242874"/>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Rectangle 7">
            <a:extLst>
              <a:ext uri="{FF2B5EF4-FFF2-40B4-BE49-F238E27FC236}">
                <a16:creationId xmlns:a16="http://schemas.microsoft.com/office/drawing/2014/main" id="{837905A3-4856-4DCA-9DDF-1BC96EA23079}"/>
              </a:ext>
            </a:extLst>
          </p:cNvPr>
          <p:cNvSpPr/>
          <p:nvPr/>
        </p:nvSpPr>
        <p:spPr>
          <a:xfrm>
            <a:off x="2243732" y="5472657"/>
            <a:ext cx="3374642" cy="584775"/>
          </a:xfrm>
          <a:prstGeom prst="rect">
            <a:avLst/>
          </a:prstGeom>
        </p:spPr>
        <p:txBody>
          <a:bodyPr wrap="none">
            <a:spAutoFit/>
          </a:bodyPr>
          <a:lstStyle/>
          <a:p>
            <a:r>
              <a:rPr lang="el-GR" sz="3200" dirty="0"/>
              <a:t>λ</a:t>
            </a:r>
            <a:r>
              <a:rPr lang="en-US" sz="3200" dirty="0"/>
              <a:t>=1.5418 Å (Cu K</a:t>
            </a:r>
            <a:r>
              <a:rPr lang="el-GR" sz="3200" dirty="0"/>
              <a:t>α</a:t>
            </a:r>
            <a:r>
              <a:rPr lang="en-US" sz="3200" dirty="0"/>
              <a:t>)</a:t>
            </a:r>
            <a:endParaRPr lang="en-CA" sz="3200" dirty="0"/>
          </a:p>
        </p:txBody>
      </p:sp>
    </p:spTree>
    <p:extLst>
      <p:ext uri="{BB962C8B-B14F-4D97-AF65-F5344CB8AC3E}">
        <p14:creationId xmlns:p14="http://schemas.microsoft.com/office/powerpoint/2010/main" val="120006716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Data Collection Strategy: I/</a:t>
            </a:r>
            <a:r>
              <a:rPr lang="en-US" altLang="en-US" sz="2800" dirty="0">
                <a:latin typeface="Symbol" panose="05050102010706020507" pitchFamily="18" charset="2"/>
              </a:rPr>
              <a:t>s</a:t>
            </a:r>
            <a:endParaRPr lang="en-CA" altLang="en-US" sz="2800" dirty="0">
              <a:latin typeface="Symbol" panose="05050102010706020507" pitchFamily="18" charset="2"/>
            </a:endParaRPr>
          </a:p>
        </p:txBody>
      </p:sp>
      <p:pic>
        <p:nvPicPr>
          <p:cNvPr id="5" name="Picture 14" descr="Component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82605" y="1653860"/>
            <a:ext cx="4953002" cy="49530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Content Placeholder 2"/>
          <p:cNvSpPr>
            <a:spLocks noGrp="1"/>
          </p:cNvSpPr>
          <p:nvPr>
            <p:ph idx="1"/>
          </p:nvPr>
        </p:nvSpPr>
        <p:spPr>
          <a:xfrm>
            <a:off x="347730" y="1184855"/>
            <a:ext cx="8091420" cy="5499279"/>
          </a:xfrm>
        </p:spPr>
        <p:txBody>
          <a:bodyPr>
            <a:normAutofit fontScale="92500" lnSpcReduction="10000"/>
          </a:bodyPr>
          <a:lstStyle/>
          <a:p>
            <a:r>
              <a:rPr lang="en-CA" dirty="0"/>
              <a:t>Average measured intensity/estimated noise</a:t>
            </a:r>
          </a:p>
          <a:p>
            <a:endParaRPr lang="en-CA" dirty="0"/>
          </a:p>
          <a:p>
            <a:r>
              <a:rPr lang="en-CA" dirty="0"/>
              <a:t>Ideally should be as</a:t>
            </a:r>
          </a:p>
          <a:p>
            <a:pPr marL="0" indent="0">
              <a:buNone/>
            </a:pPr>
            <a:r>
              <a:rPr lang="en-CA" dirty="0"/>
              <a:t>high as possible (~10</a:t>
            </a:r>
          </a:p>
          <a:p>
            <a:pPr marL="0" indent="0">
              <a:buNone/>
            </a:pPr>
            <a:r>
              <a:rPr lang="en-CA" dirty="0"/>
              <a:t>throughout the data</a:t>
            </a:r>
          </a:p>
          <a:p>
            <a:pPr marL="0" indent="0">
              <a:buNone/>
            </a:pPr>
            <a:r>
              <a:rPr lang="en-CA" dirty="0"/>
              <a:t>set)</a:t>
            </a:r>
          </a:p>
          <a:p>
            <a:pPr marL="0" indent="0">
              <a:buNone/>
            </a:pPr>
            <a:endParaRPr lang="en-CA" dirty="0"/>
          </a:p>
          <a:p>
            <a:r>
              <a:rPr lang="en-CA" dirty="0"/>
              <a:t>Values less than 2</a:t>
            </a:r>
          </a:p>
          <a:p>
            <a:pPr marL="0" indent="0">
              <a:buNone/>
            </a:pPr>
            <a:r>
              <a:rPr lang="en-CA" dirty="0"/>
              <a:t>are essentially noise</a:t>
            </a:r>
          </a:p>
          <a:p>
            <a:pPr marL="0" indent="0">
              <a:buNone/>
            </a:pPr>
            <a:endParaRPr lang="en-CA" dirty="0"/>
          </a:p>
          <a:p>
            <a:r>
              <a:rPr lang="en-CA" dirty="0"/>
              <a:t>Decisions about where</a:t>
            </a:r>
          </a:p>
          <a:p>
            <a:pPr marL="0" indent="0">
              <a:buNone/>
            </a:pPr>
            <a:r>
              <a:rPr lang="en-CA" dirty="0"/>
              <a:t>to cut off your resolution?</a:t>
            </a:r>
          </a:p>
          <a:p>
            <a:pPr marL="0" indent="0">
              <a:buNone/>
            </a:pPr>
            <a:endParaRPr lang="en-CA" dirty="0"/>
          </a:p>
          <a:p>
            <a:endParaRPr lang="en-CA" dirty="0"/>
          </a:p>
          <a:p>
            <a:endParaRPr lang="en-CA" dirty="0"/>
          </a:p>
          <a:p>
            <a:endParaRPr lang="en-CA" dirty="0"/>
          </a:p>
          <a:p>
            <a:endParaRPr lang="en-CA" dirty="0"/>
          </a:p>
        </p:txBody>
      </p:sp>
    </p:spTree>
    <p:extLst>
      <p:ext uri="{BB962C8B-B14F-4D97-AF65-F5344CB8AC3E}">
        <p14:creationId xmlns:p14="http://schemas.microsoft.com/office/powerpoint/2010/main" val="16547648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210614"/>
            <a:ext cx="8058150" cy="5177307"/>
          </a:xfrm>
        </p:spPr>
        <p:txBody>
          <a:bodyPr>
            <a:normAutofit lnSpcReduction="10000"/>
          </a:bodyPr>
          <a:lstStyle/>
          <a:p>
            <a:r>
              <a:rPr lang="en-CA" dirty="0"/>
              <a:t>Modifications to measured I(</a:t>
            </a:r>
            <a:r>
              <a:rPr lang="en-CA" dirty="0" err="1"/>
              <a:t>hkl</a:t>
            </a:r>
            <a:r>
              <a:rPr lang="en-CA" dirty="0"/>
              <a:t>) are required to correct for geometry of measurement</a:t>
            </a:r>
          </a:p>
          <a:p>
            <a:endParaRPr lang="en-CA" dirty="0"/>
          </a:p>
          <a:p>
            <a:r>
              <a:rPr lang="en-CA" dirty="0"/>
              <a:t>Essential to yield high quality accurate data for solution and refinement.</a:t>
            </a:r>
          </a:p>
          <a:p>
            <a:pPr marL="0" indent="0">
              <a:buNone/>
            </a:pPr>
            <a:r>
              <a:rPr lang="en-CA" dirty="0"/>
              <a:t> </a:t>
            </a:r>
          </a:p>
          <a:p>
            <a:r>
              <a:rPr lang="en-CA" dirty="0"/>
              <a:t>Some correction factors include:</a:t>
            </a:r>
          </a:p>
          <a:p>
            <a:pPr lvl="1"/>
            <a:r>
              <a:rPr lang="en-CA" dirty="0"/>
              <a:t>Lorentz factor (accounts for time required for a Bragg reflection to cross the surface of the sphere of reflection)</a:t>
            </a:r>
          </a:p>
          <a:p>
            <a:pPr lvl="1"/>
            <a:r>
              <a:rPr lang="en-CA" dirty="0"/>
              <a:t>Polarization factor (polarization of the incident X-ray beam)</a:t>
            </a:r>
          </a:p>
          <a:p>
            <a:pPr lvl="1"/>
            <a:r>
              <a:rPr lang="en-CA" dirty="0"/>
              <a:t>Absorption (intensity of measure reflections is reduced by the absorption of X-rays by the crystal)</a:t>
            </a:r>
          </a:p>
          <a:p>
            <a:pPr lvl="1"/>
            <a:endParaRPr lang="en-CA" dirty="0"/>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Processing</a:t>
            </a:r>
            <a:endParaRPr lang="en-CA" altLang="en-US" sz="2800" dirty="0"/>
          </a:p>
        </p:txBody>
      </p:sp>
    </p:spTree>
    <p:extLst>
      <p:ext uri="{BB962C8B-B14F-4D97-AF65-F5344CB8AC3E}">
        <p14:creationId xmlns:p14="http://schemas.microsoft.com/office/powerpoint/2010/main" val="30401083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5"/>
          <p:cNvSpPr>
            <a:spLocks noChangeArrowheads="1"/>
          </p:cNvSpPr>
          <p:nvPr/>
        </p:nvSpPr>
        <p:spPr bwMode="auto">
          <a:xfrm>
            <a:off x="457200" y="395288"/>
            <a:ext cx="8077200" cy="57943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a:t>X-ray Crystallography</a:t>
            </a:r>
            <a:r>
              <a:rPr lang="en-US" altLang="en-US" sz="2400"/>
              <a:t> </a:t>
            </a:r>
            <a:endParaRPr lang="en-CA" altLang="en-US" sz="2400"/>
          </a:p>
        </p:txBody>
      </p:sp>
      <p:pic>
        <p:nvPicPr>
          <p:cNvPr id="4099" name="Picture 5" descr="ScreenShot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913" y="1219200"/>
            <a:ext cx="3122612"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6" descr="Componen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1843088"/>
            <a:ext cx="4038600" cy="4038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Oval 1"/>
          <p:cNvSpPr/>
          <p:nvPr/>
        </p:nvSpPr>
        <p:spPr>
          <a:xfrm>
            <a:off x="953037" y="1107583"/>
            <a:ext cx="2975019" cy="2472744"/>
          </a:xfrm>
          <a:prstGeom prst="ellipse">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022234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Processing: Corrections</a:t>
            </a:r>
            <a:endParaRPr lang="en-CA" altLang="en-US" sz="2800" dirty="0"/>
          </a:p>
        </p:txBody>
      </p:sp>
      <p:sp>
        <p:nvSpPr>
          <p:cNvPr id="5" name="Rectangle 2"/>
          <p:cNvSpPr>
            <a:spLocks noGrp="1" noChangeArrowheads="1"/>
          </p:cNvSpPr>
          <p:nvPr>
            <p:ph idx="1"/>
          </p:nvPr>
        </p:nvSpPr>
        <p:spPr bwMode="auto">
          <a:xfrm>
            <a:off x="463639" y="1021049"/>
            <a:ext cx="8077200" cy="5447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For a small crystal completely bathed in a uniform beam of radiation, the integrated intensity,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I</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is given by:</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 </a:t>
            </a: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I</a:t>
            </a:r>
            <a:r>
              <a:rPr kumimoji="0" lang="en-US" altLang="en-US" sz="2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o</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r</a:t>
            </a:r>
            <a:r>
              <a:rPr kumimoji="0" lang="en-US" altLang="en-US" sz="2400" b="0" i="1"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e</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2</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a:t>
            </a:r>
            <a:r>
              <a:rPr kumimoji="0" lang="en-US" altLang="en-US" sz="2400" b="0" i="1" u="none" strike="noStrike" cap="none" normalizeH="0" baseline="0" dirty="0" err="1">
                <a:ln>
                  <a:noFill/>
                </a:ln>
                <a:solidFill>
                  <a:srgbClr val="000000"/>
                </a:solidFill>
                <a:effectLst/>
                <a:latin typeface="Times New Roman" panose="02020603050405020304" pitchFamily="18" charset="0"/>
                <a:cs typeface="Times New Roman" panose="02020603050405020304" pitchFamily="18" charset="0"/>
              </a:rPr>
              <a:t>Lp</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(λ/Ω) (</a:t>
            </a:r>
            <a:r>
              <a:rPr kumimoji="0" lang="en-US" altLang="en-US" sz="2400" b="1"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F</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400" b="0" i="1"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V</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a:t>
            </a:r>
            <a:r>
              <a:rPr kumimoji="0" lang="en-US" altLang="en-US" sz="2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2</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 λ</a:t>
            </a:r>
            <a:r>
              <a:rPr kumimoji="0" lang="en-US" altLang="en-US" sz="2400" b="0" i="0" u="none" strike="noStrike" cap="none" normalizeH="0" baseline="30000" dirty="0">
                <a:ln>
                  <a:noFill/>
                </a:ln>
                <a:solidFill>
                  <a:srgbClr val="000000"/>
                </a:solidFill>
                <a:effectLst/>
                <a:latin typeface="Times New Roman" panose="02020603050405020304" pitchFamily="18" charset="0"/>
                <a:cs typeface="Times New Roman" panose="02020603050405020304" pitchFamily="18" charset="0"/>
              </a:rPr>
              <a:t>2</a:t>
            </a:r>
            <a:r>
              <a:rPr kumimoji="0" lang="en-US" altLang="en-US" sz="2400" b="0" i="0" u="none" strike="noStrike" cap="none" normalizeH="0" baseline="0" dirty="0">
                <a:ln>
                  <a:noFill/>
                </a:ln>
                <a:solidFill>
                  <a:srgbClr val="000000"/>
                </a:solidFill>
                <a:effectLst/>
                <a:latin typeface="Times New Roman" panose="02020603050405020304" pitchFamily="18" charset="0"/>
                <a:cs typeface="Times New Roman" panose="02020603050405020304" pitchFamily="18" charset="0"/>
              </a:rPr>
              <a:t>υ</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400" b="0" i="0" u="none" strike="noStrike" cap="none" normalizeH="0" baseline="0" dirty="0">
              <a:ln>
                <a:noFill/>
              </a:ln>
              <a:solidFill>
                <a:srgbClr val="000000"/>
              </a:solidFill>
              <a:effectLst/>
              <a:latin typeface="+mj-lt"/>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The quantity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r</a:t>
            </a:r>
            <a:r>
              <a:rPr kumimoji="0" lang="en-US" altLang="en-US" sz="2400" b="0" i="1" u="none" strike="noStrike" cap="none" normalizeH="0" baseline="-30000" dirty="0">
                <a:ln>
                  <a:noFill/>
                </a:ln>
                <a:solidFill>
                  <a:srgbClr val="000000"/>
                </a:solidFill>
                <a:effectLst/>
                <a:latin typeface="+mn-lt"/>
                <a:cs typeface="Times New Roman" panose="02020603050405020304" pitchFamily="18" charset="0"/>
              </a:rPr>
              <a:t>e</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e</a:t>
            </a:r>
            <a:r>
              <a:rPr kumimoji="0" lang="en-US" altLang="en-US" sz="2400" b="0" i="0" u="none" strike="noStrike" cap="none" normalizeH="0" baseline="30000" dirty="0">
                <a:ln>
                  <a:noFill/>
                </a:ln>
                <a:solidFill>
                  <a:srgbClr val="000000"/>
                </a:solidFill>
                <a:effectLst/>
                <a:latin typeface="+mn-lt"/>
                <a:cs typeface="Times New Roman" panose="02020603050405020304" pitchFamily="18" charset="0"/>
              </a:rPr>
              <a:t>2</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mc</a:t>
            </a:r>
            <a:r>
              <a:rPr kumimoji="0" lang="en-US" altLang="en-US" sz="2400" b="0" i="0" u="none" strike="noStrike" cap="none" normalizeH="0" baseline="30000" dirty="0">
                <a:ln>
                  <a:noFill/>
                </a:ln>
                <a:solidFill>
                  <a:srgbClr val="000000"/>
                </a:solidFill>
                <a:effectLst/>
                <a:latin typeface="+mn-lt"/>
                <a:cs typeface="Times New Roman" panose="02020603050405020304" pitchFamily="18" charset="0"/>
              </a:rPr>
              <a:t>2</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 2.82 × 10</a:t>
            </a:r>
            <a:r>
              <a:rPr kumimoji="0" lang="en-US" altLang="en-US" sz="2400" b="0" i="0" u="none" strike="noStrike" cap="none" normalizeH="0" baseline="30000" dirty="0">
                <a:ln>
                  <a:noFill/>
                </a:ln>
                <a:solidFill>
                  <a:srgbClr val="000000"/>
                </a:solidFill>
                <a:effectLst/>
                <a:latin typeface="+mn-lt"/>
                <a:cs typeface="Times New Roman" panose="02020603050405020304" pitchFamily="18" charset="0"/>
              </a:rPr>
              <a:t>-13</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cm is the classical radius of an electron.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V</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is the unit cell volume; υ is the volume of the crystal. Ω is the angular velocity of the sample as the peak moves through the Ewald sphere. Correction terms include the Lorentz correction,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L</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the polarization correction,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p</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and the absorption correction, </a:t>
            </a:r>
            <a:r>
              <a:rPr kumimoji="0" lang="en-US" altLang="en-US" sz="2400" b="0" i="1" u="none" strike="noStrike" cap="none" normalizeH="0" baseline="0" dirty="0">
                <a:ln>
                  <a:noFill/>
                </a:ln>
                <a:solidFill>
                  <a:srgbClr val="000000"/>
                </a:solidFill>
                <a:effectLst/>
                <a:latin typeface="+mn-lt"/>
                <a:cs typeface="Times New Roman" panose="02020603050405020304" pitchFamily="18" charset="0"/>
              </a:rPr>
              <a:t>A</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lang="en-US" altLang="en-US" sz="2400" dirty="0">
              <a:solidFill>
                <a:srgbClr val="000000"/>
              </a:solidFill>
              <a:latin typeface="+mn-lt"/>
              <a:cs typeface="Times New Roman" panose="02020603050405020304" pitchFamily="18" charset="0"/>
            </a:endParaRPr>
          </a:p>
          <a:p>
            <a:pPr marL="0" indent="0">
              <a:lnSpc>
                <a:spcPct val="100000"/>
              </a:lnSpc>
              <a:buNone/>
            </a:pPr>
            <a:r>
              <a:rPr lang="en-CA" sz="2400" dirty="0"/>
              <a:t>http://xrayweb.chem.ou.edu/notes/collect.html#correction</a:t>
            </a:r>
            <a:r>
              <a:rPr kumimoji="0" lang="en-US" altLang="en-US" sz="2400" b="0" i="0" u="none" strike="noStrike" cap="none" normalizeH="0" baseline="0" dirty="0">
                <a:ln>
                  <a:noFill/>
                </a:ln>
                <a:solidFill>
                  <a:srgbClr val="000000"/>
                </a:solidFill>
                <a:effectLst/>
                <a:latin typeface="+mn-lt"/>
                <a:cs typeface="Times New Roman" panose="02020603050405020304" pitchFamily="18" charset="0"/>
              </a:rPr>
              <a:t> </a:t>
            </a:r>
            <a:endParaRPr kumimoji="0" lang="en-US" altLang="en-US" sz="2400" b="0" i="0" u="none" strike="noStrike" cap="none" normalizeH="0" baseline="0" dirty="0">
              <a:ln>
                <a:noFill/>
              </a:ln>
              <a:solidFill>
                <a:schemeClr val="tx1"/>
              </a:solidFill>
              <a:effectLst/>
              <a:latin typeface="+mn-lt"/>
            </a:endParaRPr>
          </a:p>
        </p:txBody>
      </p:sp>
    </p:spTree>
    <p:extLst>
      <p:ext uri="{BB962C8B-B14F-4D97-AF65-F5344CB8AC3E}">
        <p14:creationId xmlns:p14="http://schemas.microsoft.com/office/powerpoint/2010/main" val="21416553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457200" y="1094704"/>
            <a:ext cx="8506496" cy="5763296"/>
          </a:xfrm>
        </p:spPr>
        <p:txBody>
          <a:bodyPr>
            <a:normAutofit fontScale="77500" lnSpcReduction="20000"/>
          </a:bodyPr>
          <a:lstStyle/>
          <a:p>
            <a:pPr marL="0" indent="0">
              <a:buNone/>
            </a:pPr>
            <a:r>
              <a:rPr lang="en-CA" sz="2600" dirty="0"/>
              <a:t>The absorption of X rays follows Beer's Law:</a:t>
            </a:r>
          </a:p>
          <a:p>
            <a:pPr marL="0" indent="0">
              <a:buNone/>
            </a:pPr>
            <a:endParaRPr lang="en-CA" sz="2600" dirty="0"/>
          </a:p>
          <a:p>
            <a:pPr marL="0" indent="0" algn="ctr">
              <a:buNone/>
            </a:pPr>
            <a:r>
              <a:rPr lang="en-CA" sz="2600" i="1" dirty="0"/>
              <a:t>I</a:t>
            </a:r>
            <a:r>
              <a:rPr lang="en-CA" sz="2600" dirty="0"/>
              <a:t> / </a:t>
            </a:r>
            <a:r>
              <a:rPr lang="en-CA" sz="2600" i="1" dirty="0"/>
              <a:t>I</a:t>
            </a:r>
            <a:r>
              <a:rPr lang="en-CA" sz="2600" baseline="30000" dirty="0"/>
              <a:t>o</a:t>
            </a:r>
            <a:r>
              <a:rPr lang="en-CA" sz="2600" dirty="0"/>
              <a:t> = </a:t>
            </a:r>
            <a:r>
              <a:rPr lang="en-CA" sz="2600" dirty="0" err="1"/>
              <a:t>exp</a:t>
            </a:r>
            <a:r>
              <a:rPr lang="en-CA" sz="2600" dirty="0"/>
              <a:t>(-μ × </a:t>
            </a:r>
            <a:r>
              <a:rPr lang="en-CA" sz="2600" i="1" dirty="0"/>
              <a:t>t</a:t>
            </a:r>
            <a:r>
              <a:rPr lang="en-CA" sz="2600" dirty="0"/>
              <a:t>)</a:t>
            </a:r>
          </a:p>
          <a:p>
            <a:pPr marL="0" indent="0" algn="ctr">
              <a:buNone/>
            </a:pPr>
            <a:endParaRPr lang="en-CA" sz="2600" dirty="0"/>
          </a:p>
          <a:p>
            <a:pPr marL="0" indent="0">
              <a:buNone/>
            </a:pPr>
            <a:r>
              <a:rPr lang="en-CA" sz="2600" dirty="0"/>
              <a:t>where </a:t>
            </a:r>
            <a:r>
              <a:rPr lang="en-CA" sz="2600" i="1" dirty="0"/>
              <a:t>I</a:t>
            </a:r>
            <a:r>
              <a:rPr lang="en-CA" sz="2600" dirty="0"/>
              <a:t> = transmitted intensity, </a:t>
            </a:r>
            <a:r>
              <a:rPr lang="en-CA" sz="2600" i="1" dirty="0"/>
              <a:t>I</a:t>
            </a:r>
            <a:r>
              <a:rPr lang="en-CA" sz="2600" baseline="30000" dirty="0"/>
              <a:t>o</a:t>
            </a:r>
            <a:r>
              <a:rPr lang="en-CA" sz="2600" dirty="0"/>
              <a:t> = incident intensity, </a:t>
            </a:r>
            <a:r>
              <a:rPr lang="en-CA" sz="2600" i="1" dirty="0"/>
              <a:t>t</a:t>
            </a:r>
            <a:r>
              <a:rPr lang="en-CA" sz="2600" dirty="0"/>
              <a:t> = thickness of material, μ = linear absorption coefficient of the material. The linear absorption coefficient depends on the composition of the substance, its density, and the wavelength of the radiation. Since μ depends on the density of the absorbing material, it is usually tabulated as the related function mass absorption coefficient </a:t>
            </a:r>
            <a:r>
              <a:rPr lang="en-CA" sz="2600" dirty="0" err="1"/>
              <a:t>μ</a:t>
            </a:r>
            <a:r>
              <a:rPr lang="en-CA" sz="2600" baseline="-25000" dirty="0" err="1"/>
              <a:t>m</a:t>
            </a:r>
            <a:r>
              <a:rPr lang="en-CA" sz="2600" dirty="0"/>
              <a:t> = (μ / ρ). </a:t>
            </a:r>
          </a:p>
          <a:p>
            <a:pPr marL="0" indent="0">
              <a:buNone/>
            </a:pPr>
            <a:endParaRPr lang="en-CA" sz="2600" dirty="0"/>
          </a:p>
          <a:p>
            <a:pPr marL="0" indent="0">
              <a:buNone/>
            </a:pPr>
            <a:r>
              <a:rPr lang="en-CA" sz="2600" dirty="0"/>
              <a:t>The linear absorption coefficient is then calculated from the formula:</a:t>
            </a:r>
          </a:p>
          <a:p>
            <a:pPr marL="0" indent="0">
              <a:buNone/>
            </a:pPr>
            <a:endParaRPr lang="en-CA" sz="2600" dirty="0"/>
          </a:p>
          <a:p>
            <a:pPr marL="0" indent="0" algn="ctr">
              <a:buNone/>
            </a:pPr>
            <a:r>
              <a:rPr lang="en-CA" sz="2600" dirty="0"/>
              <a:t>μ = ρ ∑ (</a:t>
            </a:r>
            <a:r>
              <a:rPr lang="en-CA" sz="2600" i="1" dirty="0" err="1"/>
              <a:t>P</a:t>
            </a:r>
            <a:r>
              <a:rPr lang="en-CA" sz="2600" i="1" baseline="-25000" dirty="0" err="1"/>
              <a:t>n</a:t>
            </a:r>
            <a:r>
              <a:rPr lang="en-CA" sz="2600" dirty="0"/>
              <a:t> / 100) × (μ / ρ) = ρ ∑ (</a:t>
            </a:r>
            <a:r>
              <a:rPr lang="en-CA" sz="2600" i="1" dirty="0" err="1"/>
              <a:t>P</a:t>
            </a:r>
            <a:r>
              <a:rPr lang="en-CA" sz="2600" i="1" baseline="-25000" dirty="0" err="1"/>
              <a:t>n</a:t>
            </a:r>
            <a:r>
              <a:rPr lang="en-CA" sz="2600" dirty="0"/>
              <a:t> / 100) × </a:t>
            </a:r>
            <a:r>
              <a:rPr lang="en-CA" sz="2600" dirty="0" err="1"/>
              <a:t>μ</a:t>
            </a:r>
            <a:r>
              <a:rPr lang="en-CA" sz="2600" baseline="-25000" dirty="0" err="1"/>
              <a:t>m</a:t>
            </a:r>
            <a:endParaRPr lang="en-CA" sz="2600" baseline="-25000" dirty="0"/>
          </a:p>
          <a:p>
            <a:pPr marL="0" indent="0" algn="ctr">
              <a:buNone/>
            </a:pPr>
            <a:endParaRPr lang="en-CA" sz="2600" dirty="0"/>
          </a:p>
          <a:p>
            <a:pPr marL="0" indent="0">
              <a:buNone/>
            </a:pPr>
            <a:r>
              <a:rPr lang="en-CA" sz="2600" dirty="0"/>
              <a:t>where the summation is carried out over the </a:t>
            </a:r>
            <a:r>
              <a:rPr lang="en-CA" sz="2600" i="1" dirty="0"/>
              <a:t>n</a:t>
            </a:r>
            <a:r>
              <a:rPr lang="en-CA" sz="2600" dirty="0"/>
              <a:t> atom types in the cell, and </a:t>
            </a:r>
            <a:r>
              <a:rPr lang="en-CA" sz="2600" i="1" dirty="0" err="1"/>
              <a:t>P</a:t>
            </a:r>
            <a:r>
              <a:rPr lang="en-CA" sz="2600" i="1" baseline="-25000" dirty="0" err="1"/>
              <a:t>n</a:t>
            </a:r>
            <a:r>
              <a:rPr lang="en-CA" sz="2600" dirty="0"/>
              <a:t> is the percent by mass of the given atom type in the cell.</a:t>
            </a:r>
          </a:p>
          <a:p>
            <a:pPr marL="0" indent="0">
              <a:buNone/>
            </a:pPr>
            <a:endParaRPr lang="en-CA" sz="2600" dirty="0"/>
          </a:p>
          <a:p>
            <a:pPr marL="0" indent="0">
              <a:buNone/>
            </a:pPr>
            <a:r>
              <a:rPr lang="en-CA" sz="2600" dirty="0"/>
              <a:t>http://xrayweb.chem.ou.edu/notes/collect.html#corrections</a:t>
            </a:r>
          </a:p>
          <a:p>
            <a:pPr marL="0" indent="0">
              <a:buNone/>
            </a:pPr>
            <a:endParaRPr lang="en-CA" dirty="0"/>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Processing: Absorption Corrections</a:t>
            </a:r>
            <a:endParaRPr lang="en-CA" altLang="en-US" sz="2800" dirty="0"/>
          </a:p>
        </p:txBody>
      </p:sp>
    </p:spTree>
    <p:extLst>
      <p:ext uri="{BB962C8B-B14F-4D97-AF65-F5344CB8AC3E}">
        <p14:creationId xmlns:p14="http://schemas.microsoft.com/office/powerpoint/2010/main" val="36826676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6894" y="1004551"/>
            <a:ext cx="8506496" cy="5763296"/>
          </a:xfrm>
        </p:spPr>
        <p:txBody>
          <a:bodyPr>
            <a:normAutofit fontScale="77500" lnSpcReduction="20000"/>
          </a:bodyPr>
          <a:lstStyle/>
          <a:p>
            <a:r>
              <a:rPr lang="en-CA" dirty="0"/>
              <a:t>Crystals were ground or cut to be approximately spherical in order to minimize unequal absorption effects</a:t>
            </a:r>
          </a:p>
          <a:p>
            <a:endParaRPr lang="en-CA" dirty="0"/>
          </a:p>
          <a:p>
            <a:r>
              <a:rPr lang="en-CA" dirty="0"/>
              <a:t>Numerical absorption corrections require accurate information about crystal shape by way of indexing a crystal’s faces.  Analytical absorption corrections are accomplished by mathematically dividing the sample into very small pieces and calculating the transmittance for each piece of the crystal for each reflection measured. This can be difficult for crystals with many closely spaced faces. The </a:t>
            </a:r>
            <a:r>
              <a:rPr lang="en-CA" dirty="0" err="1"/>
              <a:t>hkl</a:t>
            </a:r>
            <a:r>
              <a:rPr lang="en-CA" dirty="0"/>
              <a:t> indices of faces and their distances from the center of the crystal are required. Less common now, but still used for very strongly absorbing materials and charge density studies. </a:t>
            </a:r>
          </a:p>
          <a:p>
            <a:endParaRPr lang="en-CA" dirty="0"/>
          </a:p>
          <a:p>
            <a:r>
              <a:rPr lang="en-CA" dirty="0"/>
              <a:t>Modern semi-empirical methods are based on measurement of equivalent reflections and work well when there is a high multiplicity of observations. By comparing the intensities from the redundant measurements, an absorption surface for the sample is calculated.</a:t>
            </a:r>
          </a:p>
          <a:p>
            <a:endParaRPr lang="en-CA" dirty="0"/>
          </a:p>
          <a:p>
            <a:r>
              <a:rPr lang="en-CA" dirty="0"/>
              <a:t>http://xrayweb.chem.ou.edu/notes/collect.html#corrections</a:t>
            </a:r>
          </a:p>
          <a:p>
            <a:endParaRPr lang="en-CA" dirty="0"/>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Processing: Absorption Corrections</a:t>
            </a:r>
            <a:endParaRPr lang="en-CA" altLang="en-US" sz="2800" dirty="0"/>
          </a:p>
        </p:txBody>
      </p:sp>
    </p:spTree>
    <p:extLst>
      <p:ext uri="{BB962C8B-B14F-4D97-AF65-F5344CB8AC3E}">
        <p14:creationId xmlns:p14="http://schemas.microsoft.com/office/powerpoint/2010/main" val="18812776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76894" y="1004551"/>
            <a:ext cx="8506496" cy="5763296"/>
          </a:xfrm>
        </p:spPr>
        <p:txBody>
          <a:bodyPr>
            <a:normAutofit fontScale="77500" lnSpcReduction="20000"/>
          </a:bodyPr>
          <a:lstStyle/>
          <a:p>
            <a:r>
              <a:rPr lang="en-CA" dirty="0"/>
              <a:t>Crystals were ground or cut to be approximately spherical in order to minimize unequal absorption effects</a:t>
            </a:r>
          </a:p>
          <a:p>
            <a:endParaRPr lang="en-CA" dirty="0"/>
          </a:p>
          <a:p>
            <a:r>
              <a:rPr lang="en-CA" dirty="0"/>
              <a:t>Numerical absorption corrections require accurate information about crystal shape by way of indexing a crystal’s faces.  Analytical absorption corrections are accomplished by mathematically dividing the sample into very small pieces and calculating the transmittance for each piece of the crystal for each reflection measured. This can be difficult for crystals with many closely spaced faces. The </a:t>
            </a:r>
            <a:r>
              <a:rPr lang="en-CA" dirty="0" err="1"/>
              <a:t>hkl</a:t>
            </a:r>
            <a:r>
              <a:rPr lang="en-CA" dirty="0"/>
              <a:t> indices of faces and their distances from the center of the crystal are required. Less common now, but still used for very strongly absorbing materials and charge density studies. </a:t>
            </a:r>
          </a:p>
          <a:p>
            <a:endParaRPr lang="en-CA" dirty="0"/>
          </a:p>
          <a:p>
            <a:r>
              <a:rPr lang="en-CA" dirty="0"/>
              <a:t>Modern semi-empirical methods are based on measurement of equivalent reflections and work well when there is a high multiplicity of observations. By comparing the intensities from the redundant measurements, an absorption surface for the sample is calculated.</a:t>
            </a:r>
          </a:p>
          <a:p>
            <a:endParaRPr lang="en-CA" dirty="0"/>
          </a:p>
          <a:p>
            <a:r>
              <a:rPr lang="en-CA" dirty="0"/>
              <a:t>http://xrayweb.chem.ou.edu/notes/collect.html#corrections</a:t>
            </a:r>
          </a:p>
          <a:p>
            <a:endParaRPr lang="en-CA" dirty="0"/>
          </a:p>
        </p:txBody>
      </p:sp>
      <p:sp>
        <p:nvSpPr>
          <p:cNvPr id="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Processing: Absorption Corrections</a:t>
            </a:r>
            <a:endParaRPr lang="en-CA" altLang="en-US" sz="2800" dirty="0"/>
          </a:p>
        </p:txBody>
      </p:sp>
      <p:sp>
        <p:nvSpPr>
          <p:cNvPr id="2" name="Rectangle 1">
            <a:extLst>
              <a:ext uri="{FF2B5EF4-FFF2-40B4-BE49-F238E27FC236}">
                <a16:creationId xmlns:a16="http://schemas.microsoft.com/office/drawing/2014/main" id="{897AEF69-DCEA-4DFB-AAEE-FF01244AE637}"/>
              </a:ext>
            </a:extLst>
          </p:cNvPr>
          <p:cNvSpPr/>
          <p:nvPr/>
        </p:nvSpPr>
        <p:spPr>
          <a:xfrm>
            <a:off x="204186" y="4474346"/>
            <a:ext cx="8579204" cy="118073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2554641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5"/>
          <p:cNvSpPr>
            <a:spLocks noChangeArrowheads="1"/>
          </p:cNvSpPr>
          <p:nvPr/>
        </p:nvSpPr>
        <p:spPr bwMode="auto">
          <a:xfrm>
            <a:off x="457200" y="398817"/>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Single crystal diffraction of X-rays: Safety</a:t>
            </a:r>
            <a:endParaRPr lang="en-CA" altLang="en-US" sz="2800" dirty="0"/>
          </a:p>
        </p:txBody>
      </p:sp>
      <p:sp>
        <p:nvSpPr>
          <p:cNvPr id="12291" name="Text Box 21"/>
          <p:cNvSpPr txBox="1">
            <a:spLocks noChangeArrowheads="1"/>
          </p:cNvSpPr>
          <p:nvPr/>
        </p:nvSpPr>
        <p:spPr bwMode="auto">
          <a:xfrm>
            <a:off x="365125" y="1143000"/>
            <a:ext cx="8321675" cy="5509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200" dirty="0"/>
              <a:t>Normally, X-ray lab users must become "authorized users“; these users wear badges that monitor any exposure to radiation. This is federally regulated.</a:t>
            </a:r>
          </a:p>
          <a:p>
            <a:pPr eaLnBrk="1" hangingPunct="1"/>
            <a:endParaRPr lang="en-US" altLang="en-US" sz="2200" dirty="0"/>
          </a:p>
          <a:p>
            <a:pPr eaLnBrk="1" hangingPunct="1"/>
            <a:r>
              <a:rPr lang="en-US" altLang="en-US" sz="2200" dirty="0"/>
              <a:t>Some general safety notes:</a:t>
            </a:r>
          </a:p>
          <a:p>
            <a:pPr eaLnBrk="1" hangingPunct="1"/>
            <a:endParaRPr lang="en-US" altLang="en-US" sz="2200" dirty="0"/>
          </a:p>
          <a:p>
            <a:pPr eaLnBrk="1" hangingPunct="1"/>
            <a:r>
              <a:rPr lang="en-US" altLang="en-US" sz="2200" dirty="0"/>
              <a:t>1. Know the expected path of the main X-ray beam. Always keep all parts of your body outside of this path.</a:t>
            </a:r>
          </a:p>
          <a:p>
            <a:pPr eaLnBrk="1" hangingPunct="1"/>
            <a:endParaRPr lang="en-US" altLang="en-US" sz="2200" dirty="0"/>
          </a:p>
          <a:p>
            <a:pPr eaLnBrk="1" hangingPunct="1"/>
            <a:r>
              <a:rPr lang="en-US" altLang="en-US" sz="2200" dirty="0"/>
              <a:t>2. Whenever possible, keep the safety doors to the instrument closed. For most modern instruments safeties are in place that make it impossible for the X-ray shutter to be open at the same time as the instrument doors. </a:t>
            </a:r>
          </a:p>
          <a:p>
            <a:pPr eaLnBrk="1" hangingPunct="1"/>
            <a:endParaRPr lang="en-US" altLang="en-US" sz="2200" dirty="0"/>
          </a:p>
          <a:p>
            <a:pPr eaLnBrk="1" hangingPunct="1"/>
            <a:r>
              <a:rPr lang="en-US" altLang="en-US" sz="2200" dirty="0"/>
              <a:t>3. No unauthorized personnel may defeat or override any safety features</a:t>
            </a:r>
          </a:p>
        </p:txBody>
      </p:sp>
    </p:spTree>
    <p:extLst>
      <p:ext uri="{BB962C8B-B14F-4D97-AF65-F5344CB8AC3E}">
        <p14:creationId xmlns:p14="http://schemas.microsoft.com/office/powerpoint/2010/main" val="7587855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dirty="0"/>
              <a:t>Single crystal diffraction of X-rays: Safety</a:t>
            </a:r>
            <a:endParaRPr lang="en-CA" altLang="en-US" sz="2800" dirty="0"/>
          </a:p>
        </p:txBody>
      </p:sp>
      <p:sp>
        <p:nvSpPr>
          <p:cNvPr id="13315" name="Text Box 4"/>
          <p:cNvSpPr txBox="1">
            <a:spLocks noChangeArrowheads="1"/>
          </p:cNvSpPr>
          <p:nvPr/>
        </p:nvSpPr>
        <p:spPr bwMode="auto">
          <a:xfrm>
            <a:off x="365125" y="1143000"/>
            <a:ext cx="8321675" cy="48320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sz="2200" dirty="0"/>
              <a:t>Some extra safety notes:</a:t>
            </a:r>
          </a:p>
          <a:p>
            <a:pPr eaLnBrk="1" hangingPunct="1"/>
            <a:endParaRPr lang="en-US" altLang="en-US" sz="2200" dirty="0"/>
          </a:p>
          <a:p>
            <a:pPr eaLnBrk="1" hangingPunct="1"/>
            <a:r>
              <a:rPr lang="en-US" altLang="en-US" sz="2200" dirty="0"/>
              <a:t>There is a serious hazard associated with possible electrical shock.  The X-ray generator is a highly-regulated DC power supply that operates at an applied voltage of 50 kV, and 30-40 mA (this may vary with instrument and operator.)</a:t>
            </a:r>
          </a:p>
          <a:p>
            <a:pPr eaLnBrk="1" hangingPunct="1"/>
            <a:endParaRPr lang="en-US" altLang="en-US" sz="2200" dirty="0"/>
          </a:p>
          <a:p>
            <a:pPr eaLnBrk="1" hangingPunct="1"/>
            <a:r>
              <a:rPr lang="en-US" altLang="en-US" sz="2200" dirty="0"/>
              <a:t>The X-ray generator has several large capacitors. Even when the instrument is turned off, these capacitors store sufficient power to injure and possibly kill a person. All work on any X-ray generator should be done only by personnel trained in high-voltage electronics.</a:t>
            </a:r>
          </a:p>
          <a:p>
            <a:pPr eaLnBrk="1" hangingPunct="1"/>
            <a:endParaRPr lang="en-US" altLang="en-US" sz="2200" dirty="0"/>
          </a:p>
          <a:p>
            <a:pPr eaLnBrk="1" hangingPunct="1"/>
            <a:r>
              <a:rPr lang="en-US" altLang="en-US" sz="2200" dirty="0"/>
              <a:t>Never work above or below the generator cabinet.</a:t>
            </a:r>
          </a:p>
        </p:txBody>
      </p:sp>
    </p:spTree>
    <p:extLst>
      <p:ext uri="{BB962C8B-B14F-4D97-AF65-F5344CB8AC3E}">
        <p14:creationId xmlns:p14="http://schemas.microsoft.com/office/powerpoint/2010/main" val="25395457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457200" y="395288"/>
            <a:ext cx="8077200" cy="57943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dirty="0"/>
              <a:t>Data Collection and Processing</a:t>
            </a:r>
            <a:endParaRPr lang="en-CA" altLang="en-US" sz="2400" dirty="0"/>
          </a:p>
        </p:txBody>
      </p:sp>
      <p:sp>
        <p:nvSpPr>
          <p:cNvPr id="4" name="Content Placeholder 3"/>
          <p:cNvSpPr>
            <a:spLocks noGrp="1"/>
          </p:cNvSpPr>
          <p:nvPr>
            <p:ph idx="1"/>
          </p:nvPr>
        </p:nvSpPr>
        <p:spPr>
          <a:xfrm>
            <a:off x="628650" y="1184856"/>
            <a:ext cx="7886700" cy="5563674"/>
          </a:xfrm>
        </p:spPr>
        <p:txBody>
          <a:bodyPr>
            <a:normAutofit fontScale="85000" lnSpcReduction="10000"/>
          </a:bodyPr>
          <a:lstStyle/>
          <a:p>
            <a:r>
              <a:rPr lang="en-CA" dirty="0"/>
              <a:t>Select and mount the crystal. </a:t>
            </a:r>
          </a:p>
          <a:p>
            <a:r>
              <a:rPr lang="en-CA" dirty="0"/>
              <a:t>Center the crystal to the center of the goniometer circles (</a:t>
            </a:r>
            <a:r>
              <a:rPr lang="en-CA" i="1" dirty="0"/>
              <a:t>instrument maintenance</a:t>
            </a:r>
            <a:r>
              <a:rPr lang="en-CA" dirty="0"/>
              <a:t>.) </a:t>
            </a:r>
          </a:p>
          <a:p>
            <a:r>
              <a:rPr lang="en-CA" dirty="0"/>
              <a:t>Collect several images; index the diffraction spots; refine the cell parameters; check for higher metric symmetry</a:t>
            </a:r>
          </a:p>
          <a:p>
            <a:r>
              <a:rPr lang="en-CA" dirty="0"/>
              <a:t>Determine data collection strategy; collect data. </a:t>
            </a:r>
          </a:p>
          <a:p>
            <a:r>
              <a:rPr lang="en-CA" dirty="0"/>
              <a:t>Integrate/reduce the data by applying background, profile (spot-shape), Lorentz, polarization and scaling corrections.</a:t>
            </a:r>
          </a:p>
          <a:p>
            <a:r>
              <a:rPr lang="en-CA" dirty="0"/>
              <a:t>Determine precise cell parameters.</a:t>
            </a:r>
          </a:p>
          <a:p>
            <a:r>
              <a:rPr lang="en-CA" dirty="0"/>
              <a:t>Collect appropriate information for an absorption correction. (Index the faces of the crystal. A highly redundant set of data is sufficient for an empirical absorption correction.)</a:t>
            </a:r>
          </a:p>
          <a:p>
            <a:r>
              <a:rPr lang="en-CA" dirty="0"/>
              <a:t>Apply an absorption correction to the data. </a:t>
            </a:r>
          </a:p>
          <a:p>
            <a:pPr marL="0" indent="0">
              <a:buNone/>
            </a:pPr>
            <a:r>
              <a:rPr lang="en-CA" dirty="0"/>
              <a:t>(http://xrayweb.chem.ou.edu/notes/collect.html)</a:t>
            </a:r>
          </a:p>
        </p:txBody>
      </p:sp>
      <p:sp>
        <p:nvSpPr>
          <p:cNvPr id="3" name="Rectangle 2">
            <a:extLst>
              <a:ext uri="{FF2B5EF4-FFF2-40B4-BE49-F238E27FC236}">
                <a16:creationId xmlns:a16="http://schemas.microsoft.com/office/drawing/2014/main" id="{47D39981-ED6D-46F3-BC41-E13C42F1F77B}"/>
              </a:ext>
            </a:extLst>
          </p:cNvPr>
          <p:cNvSpPr/>
          <p:nvPr/>
        </p:nvSpPr>
        <p:spPr>
          <a:xfrm>
            <a:off x="457199" y="4065973"/>
            <a:ext cx="7053309" cy="25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5" name="Rectangle 4">
            <a:extLst>
              <a:ext uri="{FF2B5EF4-FFF2-40B4-BE49-F238E27FC236}">
                <a16:creationId xmlns:a16="http://schemas.microsoft.com/office/drawing/2014/main" id="{548A5234-676C-4EFB-A72A-FD4A4C66BADC}"/>
              </a:ext>
            </a:extLst>
          </p:cNvPr>
          <p:cNvSpPr/>
          <p:nvPr/>
        </p:nvSpPr>
        <p:spPr>
          <a:xfrm>
            <a:off x="372862" y="2192784"/>
            <a:ext cx="8460420" cy="272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1091980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457200" y="395288"/>
            <a:ext cx="8077200" cy="57943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dirty="0"/>
              <a:t>Data Collection and Processing</a:t>
            </a:r>
            <a:endParaRPr lang="en-CA" altLang="en-US" sz="2400" dirty="0"/>
          </a:p>
        </p:txBody>
      </p:sp>
      <p:sp>
        <p:nvSpPr>
          <p:cNvPr id="4" name="Content Placeholder 3"/>
          <p:cNvSpPr>
            <a:spLocks noGrp="1"/>
          </p:cNvSpPr>
          <p:nvPr>
            <p:ph idx="1"/>
          </p:nvPr>
        </p:nvSpPr>
        <p:spPr>
          <a:xfrm>
            <a:off x="628650" y="1184856"/>
            <a:ext cx="7886700" cy="5563674"/>
          </a:xfrm>
        </p:spPr>
        <p:txBody>
          <a:bodyPr>
            <a:normAutofit fontScale="85000" lnSpcReduction="10000"/>
          </a:bodyPr>
          <a:lstStyle/>
          <a:p>
            <a:r>
              <a:rPr lang="en-CA" dirty="0"/>
              <a:t>Select and mount the crystal. </a:t>
            </a:r>
          </a:p>
          <a:p>
            <a:r>
              <a:rPr lang="en-CA" dirty="0"/>
              <a:t>Center the crystal to the center of the goniometer circles (</a:t>
            </a:r>
            <a:r>
              <a:rPr lang="en-CA" i="1" dirty="0"/>
              <a:t>instrument maintenance</a:t>
            </a:r>
            <a:r>
              <a:rPr lang="en-CA" dirty="0"/>
              <a:t>.) </a:t>
            </a:r>
          </a:p>
          <a:p>
            <a:r>
              <a:rPr lang="en-CA" dirty="0"/>
              <a:t>Collect several images; index the diffraction spots; refine the cell parameters; check for higher metric symmetry</a:t>
            </a:r>
          </a:p>
          <a:p>
            <a:r>
              <a:rPr lang="en-CA" dirty="0"/>
              <a:t>Determine data collection strategy; collect data. </a:t>
            </a:r>
          </a:p>
          <a:p>
            <a:r>
              <a:rPr lang="en-CA" dirty="0"/>
              <a:t>Reduce the data by integrating, applying background, profile (spot-shape), Lorentz, polarization and scaling corrections.</a:t>
            </a:r>
          </a:p>
          <a:p>
            <a:r>
              <a:rPr lang="en-CA" dirty="0"/>
              <a:t>Determine precise cell parameters.</a:t>
            </a:r>
          </a:p>
          <a:p>
            <a:r>
              <a:rPr lang="en-CA" dirty="0"/>
              <a:t>Collect appropriate information for an absorption correction. (Index the faces of the crystal. A highly redundant set of data is sufficient for an empirical absorption correction.)</a:t>
            </a:r>
          </a:p>
          <a:p>
            <a:r>
              <a:rPr lang="en-CA" dirty="0"/>
              <a:t>Apply an absorption correction to the data. </a:t>
            </a:r>
          </a:p>
          <a:p>
            <a:pPr marL="0" indent="0">
              <a:buNone/>
            </a:pPr>
            <a:r>
              <a:rPr lang="en-CA" dirty="0"/>
              <a:t>(http://xrayweb.chem.ou.edu/notes/collect.html)</a:t>
            </a:r>
          </a:p>
        </p:txBody>
      </p:sp>
      <p:sp>
        <p:nvSpPr>
          <p:cNvPr id="3" name="Rectangle 2">
            <a:extLst>
              <a:ext uri="{FF2B5EF4-FFF2-40B4-BE49-F238E27FC236}">
                <a16:creationId xmlns:a16="http://schemas.microsoft.com/office/drawing/2014/main" id="{47D39981-ED6D-46F3-BC41-E13C42F1F77B}"/>
              </a:ext>
            </a:extLst>
          </p:cNvPr>
          <p:cNvSpPr/>
          <p:nvPr/>
        </p:nvSpPr>
        <p:spPr>
          <a:xfrm>
            <a:off x="457199" y="4065973"/>
            <a:ext cx="7053309" cy="255676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Tree>
    <p:extLst>
      <p:ext uri="{BB962C8B-B14F-4D97-AF65-F5344CB8AC3E}">
        <p14:creationId xmlns:p14="http://schemas.microsoft.com/office/powerpoint/2010/main" val="35175121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5"/>
          <p:cNvSpPr>
            <a:spLocks noChangeArrowheads="1"/>
          </p:cNvSpPr>
          <p:nvPr/>
        </p:nvSpPr>
        <p:spPr bwMode="auto">
          <a:xfrm>
            <a:off x="457200" y="395288"/>
            <a:ext cx="8077200" cy="579437"/>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dirty="0"/>
              <a:t>Data Collection and Processing</a:t>
            </a:r>
            <a:endParaRPr lang="en-CA" altLang="en-US" sz="2400" dirty="0"/>
          </a:p>
        </p:txBody>
      </p:sp>
      <p:sp>
        <p:nvSpPr>
          <p:cNvPr id="4" name="Content Placeholder 3"/>
          <p:cNvSpPr>
            <a:spLocks noGrp="1"/>
          </p:cNvSpPr>
          <p:nvPr>
            <p:ph idx="1"/>
          </p:nvPr>
        </p:nvSpPr>
        <p:spPr>
          <a:xfrm>
            <a:off x="628650" y="1184856"/>
            <a:ext cx="7886700" cy="5563674"/>
          </a:xfrm>
        </p:spPr>
        <p:txBody>
          <a:bodyPr>
            <a:normAutofit fontScale="85000" lnSpcReduction="10000"/>
          </a:bodyPr>
          <a:lstStyle/>
          <a:p>
            <a:r>
              <a:rPr lang="en-CA" dirty="0"/>
              <a:t>Select and mount the crystal. </a:t>
            </a:r>
          </a:p>
          <a:p>
            <a:r>
              <a:rPr lang="en-CA" dirty="0"/>
              <a:t>Center the crystal to the center of the goniometer circles (</a:t>
            </a:r>
            <a:r>
              <a:rPr lang="en-CA" i="1" dirty="0"/>
              <a:t>instrument maintenance</a:t>
            </a:r>
            <a:r>
              <a:rPr lang="en-CA" dirty="0"/>
              <a:t>.) </a:t>
            </a:r>
          </a:p>
          <a:p>
            <a:r>
              <a:rPr lang="en-CA" dirty="0"/>
              <a:t>Collect several images; index the diffraction spots; refine the cell parameters; check for higher metric symmetry</a:t>
            </a:r>
          </a:p>
          <a:p>
            <a:r>
              <a:rPr lang="en-CA" dirty="0"/>
              <a:t>Determine data collection strategy; collect data. </a:t>
            </a:r>
          </a:p>
          <a:p>
            <a:r>
              <a:rPr lang="en-CA" dirty="0"/>
              <a:t>Reduce the data by integrating, applying background, profile (spot-shape), Lorentz, polarization and scaling corrections.</a:t>
            </a:r>
          </a:p>
          <a:p>
            <a:r>
              <a:rPr lang="en-CA" dirty="0"/>
              <a:t>Determine precise cell parameters.</a:t>
            </a:r>
          </a:p>
          <a:p>
            <a:r>
              <a:rPr lang="en-CA" dirty="0"/>
              <a:t>Collect appropriate information for an absorption correction. (Index the faces of the crystal. A highly redundant set of data is sufficient for an empirical absorption correction.)</a:t>
            </a:r>
          </a:p>
          <a:p>
            <a:r>
              <a:rPr lang="en-CA" dirty="0"/>
              <a:t>Apply an absorption correction to the data. </a:t>
            </a:r>
          </a:p>
          <a:p>
            <a:pPr marL="0" indent="0">
              <a:buNone/>
            </a:pPr>
            <a:r>
              <a:rPr lang="en-CA" dirty="0"/>
              <a:t>(http://xrayweb.chem.ou.edu/notes/collect.html)</a:t>
            </a:r>
          </a:p>
        </p:txBody>
      </p:sp>
    </p:spTree>
    <p:extLst>
      <p:ext uri="{BB962C8B-B14F-4D97-AF65-F5344CB8AC3E}">
        <p14:creationId xmlns:p14="http://schemas.microsoft.com/office/powerpoint/2010/main" val="113185845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Rectangle 5"/>
          <p:cNvSpPr>
            <a:spLocks noChangeArrowheads="1"/>
          </p:cNvSpPr>
          <p:nvPr/>
        </p:nvSpPr>
        <p:spPr bwMode="auto">
          <a:xfrm>
            <a:off x="457200" y="425450"/>
            <a:ext cx="8077200" cy="519113"/>
          </a:xfrm>
          <a:prstGeom prst="rect">
            <a:avLst/>
          </a:prstGeom>
          <a:gradFill rotWithShape="1">
            <a:gsLst>
              <a:gs pos="0">
                <a:srgbClr val="B6D8BB"/>
              </a:gs>
              <a:gs pos="100000">
                <a:srgbClr val="339933"/>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anose="020B0604020202020204" pitchFamily="34" charset="0"/>
              </a:defRPr>
            </a:lvl1pPr>
            <a:lvl2pPr marL="742950" indent="-285750" eaLnBrk="0" hangingPunct="0">
              <a:spcBef>
                <a:spcPct val="20000"/>
              </a:spcBef>
              <a:buChar char="–"/>
              <a:defRPr sz="2800">
                <a:solidFill>
                  <a:schemeClr val="tx1"/>
                </a:solidFill>
                <a:latin typeface="Arial" panose="020B0604020202020204" pitchFamily="34" charset="0"/>
              </a:defRPr>
            </a:lvl2pPr>
            <a:lvl3pPr marL="1143000" indent="-228600" eaLnBrk="0" hangingPunct="0">
              <a:spcBef>
                <a:spcPct val="20000"/>
              </a:spcBef>
              <a:buChar char="•"/>
              <a:defRPr sz="2400">
                <a:solidFill>
                  <a:schemeClr val="tx1"/>
                </a:solidFill>
                <a:latin typeface="Arial" panose="020B0604020202020204" pitchFamily="34" charset="0"/>
              </a:defRPr>
            </a:lvl3pPr>
            <a:lvl4pPr marL="1600200" indent="-228600" eaLnBrk="0" hangingPunct="0">
              <a:spcBef>
                <a:spcPct val="20000"/>
              </a:spcBef>
              <a:buChar char="–"/>
              <a:defRPr sz="2000">
                <a:solidFill>
                  <a:schemeClr val="tx1"/>
                </a:solidFill>
                <a:latin typeface="Arial" panose="020B0604020202020204" pitchFamily="34" charset="0"/>
              </a:defRPr>
            </a:lvl4pPr>
            <a:lvl5pPr marL="2057400" indent="-228600" eaLnBrk="0" hangingPunct="0">
              <a:spcBef>
                <a:spcPct val="20000"/>
              </a:spcBef>
              <a:buChar char="»"/>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defRPr>
            </a:lvl9pPr>
          </a:lstStyle>
          <a:p>
            <a:pPr algn="ctr" eaLnBrk="1" hangingPunct="1">
              <a:spcBef>
                <a:spcPct val="0"/>
              </a:spcBef>
              <a:buFontTx/>
              <a:buNone/>
            </a:pPr>
            <a:r>
              <a:rPr lang="en-US" altLang="en-US" sz="2800"/>
              <a:t>Single crystal diffraction of X-rays</a:t>
            </a:r>
            <a:endParaRPr lang="en-CA" altLang="en-US" sz="2800" dirty="0"/>
          </a:p>
        </p:txBody>
      </p:sp>
      <p:pic>
        <p:nvPicPr>
          <p:cNvPr id="10243" name="Picture 4" descr="electromagnetic-spect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800"/>
            <a:ext cx="4762500" cy="329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 Box 5"/>
          <p:cNvSpPr txBox="1">
            <a:spLocks noChangeArrowheads="1"/>
          </p:cNvSpPr>
          <p:nvPr/>
        </p:nvSpPr>
        <p:spPr bwMode="auto">
          <a:xfrm>
            <a:off x="136525" y="4532313"/>
            <a:ext cx="4346575" cy="650875"/>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Note: The non SI unit Å is normally used.</a:t>
            </a:r>
          </a:p>
          <a:p>
            <a:pPr eaLnBrk="1" hangingPunct="1"/>
            <a:r>
              <a:rPr lang="en-US" altLang="en-US"/>
              <a:t>1 Å = 10</a:t>
            </a:r>
            <a:r>
              <a:rPr lang="en-US" altLang="en-US" baseline="30000"/>
              <a:t>-10</a:t>
            </a:r>
            <a:r>
              <a:rPr lang="en-US" altLang="en-US"/>
              <a:t> m</a:t>
            </a:r>
          </a:p>
        </p:txBody>
      </p:sp>
      <p:sp>
        <p:nvSpPr>
          <p:cNvPr id="10245" name="Text Box 9"/>
          <p:cNvSpPr txBox="1">
            <a:spLocks noChangeArrowheads="1"/>
          </p:cNvSpPr>
          <p:nvPr/>
        </p:nvSpPr>
        <p:spPr bwMode="auto">
          <a:xfrm>
            <a:off x="152400" y="5334000"/>
            <a:ext cx="8702675"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L to K transitions produce 'K</a:t>
            </a:r>
            <a:r>
              <a:rPr lang="en-US" altLang="en-US">
                <a:latin typeface="Symbol" panose="05050102010706020507" pitchFamily="18" charset="2"/>
              </a:rPr>
              <a:t>a</a:t>
            </a:r>
            <a:r>
              <a:rPr lang="en-US" altLang="en-US"/>
              <a:t>' emission</a:t>
            </a:r>
          </a:p>
          <a:p>
            <a:pPr eaLnBrk="1" hangingPunct="1"/>
            <a:r>
              <a:rPr lang="en-US" altLang="en-US"/>
              <a:t>M to K transitions produce 'K</a:t>
            </a:r>
            <a:r>
              <a:rPr lang="en-US" altLang="en-US">
                <a:latin typeface="Symbol" panose="05050102010706020507" pitchFamily="18" charset="2"/>
              </a:rPr>
              <a:t>b</a:t>
            </a:r>
            <a:r>
              <a:rPr lang="en-US" altLang="en-US"/>
              <a:t>' emission. </a:t>
            </a:r>
          </a:p>
          <a:p>
            <a:pPr eaLnBrk="1" hangingPunct="1"/>
            <a:r>
              <a:rPr lang="en-US" altLang="en-US"/>
              <a:t>M to L transitions produce 'L</a:t>
            </a:r>
            <a:r>
              <a:rPr lang="en-US" altLang="en-US">
                <a:latin typeface="Symbol" panose="05050102010706020507" pitchFamily="18" charset="2"/>
              </a:rPr>
              <a:t>a</a:t>
            </a:r>
            <a:r>
              <a:rPr lang="en-US" altLang="en-US"/>
              <a:t>' emissions. </a:t>
            </a:r>
          </a:p>
          <a:p>
            <a:pPr eaLnBrk="1" hangingPunct="1"/>
            <a:r>
              <a:rPr lang="en-US" altLang="en-US"/>
              <a:t>There are several energy sublevels in the L, M, N levels so there are in fact 'K</a:t>
            </a:r>
            <a:r>
              <a:rPr lang="en-US" altLang="en-US">
                <a:latin typeface="Symbol" panose="05050102010706020507" pitchFamily="18" charset="2"/>
              </a:rPr>
              <a:t>a</a:t>
            </a:r>
            <a:r>
              <a:rPr lang="en-US" altLang="en-US"/>
              <a:t>1' and 'K</a:t>
            </a:r>
            <a:r>
              <a:rPr lang="en-US" altLang="en-US">
                <a:latin typeface="Symbol" panose="05050102010706020507" pitchFamily="18" charset="2"/>
              </a:rPr>
              <a:t>a</a:t>
            </a:r>
            <a:r>
              <a:rPr lang="en-US" altLang="en-US"/>
              <a:t>2' peaks which are very close to one another in energy.  </a:t>
            </a:r>
          </a:p>
        </p:txBody>
      </p:sp>
      <p:pic>
        <p:nvPicPr>
          <p:cNvPr id="10246"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57800" y="1295400"/>
            <a:ext cx="3733800" cy="262096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247" name="Text Box 11"/>
          <p:cNvSpPr txBox="1">
            <a:spLocks noChangeArrowheads="1"/>
          </p:cNvSpPr>
          <p:nvPr/>
        </p:nvSpPr>
        <p:spPr bwMode="auto">
          <a:xfrm>
            <a:off x="5257800" y="3962400"/>
            <a:ext cx="2914650" cy="1465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eaLnBrk="1" hangingPunct="1"/>
            <a:r>
              <a:rPr lang="en-US" altLang="en-US"/>
              <a:t>Principle quantum number </a:t>
            </a:r>
          </a:p>
          <a:p>
            <a:pPr eaLnBrk="1" hangingPunct="1"/>
            <a:r>
              <a:rPr lang="en-US" altLang="en-US"/>
              <a:t>n = 1 </a:t>
            </a:r>
            <a:r>
              <a:rPr lang="en-US" altLang="en-US">
                <a:sym typeface="Wingdings" panose="05000000000000000000" pitchFamily="2" charset="2"/>
              </a:rPr>
              <a:t> K level</a:t>
            </a:r>
          </a:p>
          <a:p>
            <a:pPr eaLnBrk="1" hangingPunct="1"/>
            <a:r>
              <a:rPr lang="en-US" altLang="en-US"/>
              <a:t>n = 2 </a:t>
            </a:r>
            <a:r>
              <a:rPr lang="en-US" altLang="en-US">
                <a:sym typeface="Wingdings" panose="05000000000000000000" pitchFamily="2" charset="2"/>
              </a:rPr>
              <a:t> L level</a:t>
            </a:r>
            <a:endParaRPr lang="en-US" altLang="en-US"/>
          </a:p>
          <a:p>
            <a:pPr eaLnBrk="1" hangingPunct="1"/>
            <a:r>
              <a:rPr lang="en-US" altLang="en-US"/>
              <a:t>n = 3 </a:t>
            </a:r>
            <a:r>
              <a:rPr lang="en-US" altLang="en-US">
                <a:sym typeface="Wingdings" panose="05000000000000000000" pitchFamily="2" charset="2"/>
              </a:rPr>
              <a:t> M level</a:t>
            </a:r>
            <a:endParaRPr lang="en-US" altLang="en-US"/>
          </a:p>
          <a:p>
            <a:pPr eaLnBrk="1" hangingPunct="1"/>
            <a:r>
              <a:rPr lang="en-US" altLang="en-US"/>
              <a:t>etc…</a:t>
            </a:r>
          </a:p>
        </p:txBody>
      </p:sp>
    </p:spTree>
    <p:extLst>
      <p:ext uri="{BB962C8B-B14F-4D97-AF65-F5344CB8AC3E}">
        <p14:creationId xmlns:p14="http://schemas.microsoft.com/office/powerpoint/2010/main" val="207039170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3139</TotalTime>
  <Words>3509</Words>
  <Application>Microsoft Office PowerPoint</Application>
  <PresentationFormat>On-screen Show (4:3)</PresentationFormat>
  <Paragraphs>358</Paragraphs>
  <Slides>55</Slides>
  <Notes>12</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55</vt:i4>
      </vt:variant>
    </vt:vector>
  </HeadingPairs>
  <TitlesOfParts>
    <vt:vector size="67" baseType="lpstr">
      <vt:lpstr>Arial</vt:lpstr>
      <vt:lpstr>Arial Unicode MS</vt:lpstr>
      <vt:lpstr>Calibri</vt:lpstr>
      <vt:lpstr>Calibri Light</vt:lpstr>
      <vt:lpstr>Helvetica</vt:lpstr>
      <vt:lpstr>Symbol</vt:lpstr>
      <vt:lpstr>Times New Roman</vt:lpstr>
      <vt:lpstr>Wingdings</vt:lpstr>
      <vt:lpstr>Office Theme</vt:lpstr>
      <vt:lpstr>Equation.DSMT4</vt:lpstr>
      <vt:lpstr>Picture</vt:lpstr>
      <vt:lpstr>Bitmap Image</vt:lpstr>
      <vt:lpstr>Basic Crystallography – Data collection and reduction</vt:lpstr>
      <vt:lpstr>Basic Crystallography – Data collection and reduction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Each element has its own characteristic x-ray spectrum</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Eulerian Geometry</vt:lpstr>
      <vt:lpstr>Kappa Geometry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Basic Crystallography – Data collection and processing</dc:title>
  <dc:creator>Louise Dawe</dc:creator>
  <cp:lastModifiedBy>User</cp:lastModifiedBy>
  <cp:revision>119</cp:revision>
  <dcterms:created xsi:type="dcterms:W3CDTF">2016-05-29T15:55:01Z</dcterms:created>
  <dcterms:modified xsi:type="dcterms:W3CDTF">2022-06-11T07:21:12Z</dcterms:modified>
</cp:coreProperties>
</file>